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16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34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72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73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13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825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06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83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1553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54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72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C5507-2744-4D9B-A553-BC3400B74E92}" type="datetimeFigureOut">
              <a:rPr lang="cs-CZ" smtClean="0"/>
              <a:t>27.5.2014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B24DA-145C-4564-B3A0-117FD0A18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50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cs-CZ" altLang="cs-CZ" sz="6600" b="1" dirty="0" smtClean="0">
                <a:solidFill>
                  <a:srgbClr val="990033"/>
                </a:solidFill>
                <a:latin typeface="Comic Sans MS" pitchFamily="66" charset="0"/>
              </a:rPr>
              <a:t>Pravidelný úbytek</a:t>
            </a:r>
            <a:endParaRPr lang="cs-CZ" altLang="cs-CZ" sz="6000" b="1" dirty="0" smtClean="0">
              <a:solidFill>
                <a:srgbClr val="990033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1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356453"/>
              </p:ext>
            </p:extLst>
          </p:nvPr>
        </p:nvGraphicFramePr>
        <p:xfrm>
          <a:off x="1793875" y="1906588"/>
          <a:ext cx="535622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Rovnice" r:id="rId3" imgW="1091880" imgH="469800" progId="Equation.3">
                  <p:embed/>
                </p:oleObj>
              </mc:Choice>
              <mc:Fallback>
                <p:oleObj name="Rovnice" r:id="rId3" imgW="109188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3875" y="1906588"/>
                        <a:ext cx="5356225" cy="230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95536" y="1772816"/>
            <a:ext cx="297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Částka po n obdobích (letech)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03307" y="4756502"/>
            <a:ext cx="2567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Částka na počátku (vklad)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499992" y="1069841"/>
            <a:ext cx="324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Průměrný procentuální přírůstek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7235215" y="3316342"/>
            <a:ext cx="186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Počet období (let)</a:t>
            </a:r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 flipH="1" flipV="1">
            <a:off x="1619672" y="2142148"/>
            <a:ext cx="360040" cy="710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599892" y="3685674"/>
            <a:ext cx="216024" cy="10174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>
            <a:off x="7164288" y="2497542"/>
            <a:ext cx="822091" cy="818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5845408" y="1439173"/>
            <a:ext cx="94744" cy="855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3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67544" y="33265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 smtClean="0"/>
              <a:t>Cena </a:t>
            </a:r>
            <a:r>
              <a:rPr lang="cs-CZ" sz="3200" b="1" dirty="0"/>
              <a:t>nového zařízení je 86400 Kč. Opotřebením se ročně znehodnotí o 20%. Jaká bude </a:t>
            </a:r>
            <a:r>
              <a:rPr lang="cs-CZ" sz="3200" b="1" dirty="0" smtClean="0"/>
              <a:t>hodnota </a:t>
            </a:r>
            <a:r>
              <a:rPr lang="cs-CZ" sz="3200" b="1" dirty="0"/>
              <a:t>po 15 </a:t>
            </a:r>
            <a:r>
              <a:rPr lang="cs-CZ" sz="3200" b="1" dirty="0" smtClean="0"/>
              <a:t>letech?</a:t>
            </a:r>
            <a:endParaRPr lang="cs-CZ" sz="3200" b="1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56447"/>
              </p:ext>
            </p:extLst>
          </p:nvPr>
        </p:nvGraphicFramePr>
        <p:xfrm>
          <a:off x="896938" y="2133600"/>
          <a:ext cx="7496175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Rovnice" r:id="rId3" imgW="1396800" imgH="711000" progId="Equation.3">
                  <p:embed/>
                </p:oleObj>
              </mc:Choice>
              <mc:Fallback>
                <p:oleObj name="Rovnice" r:id="rId3" imgW="1396800" imgH="711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6938" y="2133600"/>
                        <a:ext cx="7496175" cy="381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65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7667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 </a:t>
            </a:r>
            <a:r>
              <a:rPr lang="cs-CZ" sz="2400" b="1" dirty="0"/>
              <a:t>Cena stroje každoročně opotřebováním klesá o </a:t>
            </a:r>
            <a:r>
              <a:rPr lang="cs-CZ" sz="2400" b="1" dirty="0" smtClean="0"/>
              <a:t>5%. </a:t>
            </a:r>
            <a:r>
              <a:rPr lang="cs-CZ" sz="2400" b="1" dirty="0"/>
              <a:t>Za jak dlouho klesne cena stroje </a:t>
            </a:r>
            <a:r>
              <a:rPr lang="cs-CZ" sz="2400" b="1" dirty="0" smtClean="0"/>
              <a:t>na čtvrtinu </a:t>
            </a:r>
            <a:r>
              <a:rPr lang="cs-CZ" sz="2400" b="1" dirty="0"/>
              <a:t>jeho původní ceny?</a:t>
            </a:r>
            <a:endParaRPr lang="cs-CZ" sz="2400" b="1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176246"/>
              </p:ext>
            </p:extLst>
          </p:nvPr>
        </p:nvGraphicFramePr>
        <p:xfrm>
          <a:off x="1870075" y="1981200"/>
          <a:ext cx="5051425" cy="415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Rovnice" r:id="rId3" imgW="1638000" imgH="1346040" progId="Equation.3">
                  <p:embed/>
                </p:oleObj>
              </mc:Choice>
              <mc:Fallback>
                <p:oleObj name="Rovnice" r:id="rId3" imgW="1638000" imgH="1346040" progId="Equation.3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075" y="1981200"/>
                        <a:ext cx="5051425" cy="415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933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611560" y="76470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Za 15 roků se počet obyvatel ve městě snížil z 250 000 na 199 289. Jaký byl průměrný roční </a:t>
            </a:r>
            <a:r>
              <a:rPr lang="cs-CZ" dirty="0" smtClean="0"/>
              <a:t>úbytek </a:t>
            </a:r>
            <a:r>
              <a:rPr lang="cs-CZ" dirty="0"/>
              <a:t>obyvatel?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5940152" y="1226369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ym typeface="Symbol"/>
              </a:rPr>
              <a:t></a:t>
            </a:r>
            <a:r>
              <a:rPr lang="cs-CZ" dirty="0"/>
              <a:t>1,5 %</a:t>
            </a:r>
            <a:r>
              <a:rPr lang="cs-CZ" dirty="0">
                <a:sym typeface="Symbol"/>
              </a:rPr>
              <a:t>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611560" y="250567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Jedním protažením drátu se zmenší průměr drátu na 90%. Jaký bude průměr po deseti </a:t>
            </a:r>
            <a:r>
              <a:rPr lang="cs-CZ" dirty="0" smtClean="0"/>
              <a:t>protaženích</a:t>
            </a:r>
            <a:r>
              <a:rPr lang="cs-CZ" dirty="0"/>
              <a:t>, je-li jeho původní průměr 5 mm.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5940152" y="3162496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ym typeface="Symbol"/>
              </a:rPr>
              <a:t></a:t>
            </a:r>
            <a:r>
              <a:rPr lang="cs-CZ" dirty="0"/>
              <a:t>1,743 mm</a:t>
            </a:r>
            <a:r>
              <a:rPr lang="cs-CZ" dirty="0">
                <a:sym typeface="Symbol"/>
              </a:rPr>
              <a:t>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611560" y="4149080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 smtClean="0"/>
              <a:t>Míček </a:t>
            </a:r>
            <a:r>
              <a:rPr lang="cs-CZ" dirty="0"/>
              <a:t>„</a:t>
            </a:r>
            <a:r>
              <a:rPr lang="cs-CZ" dirty="0" err="1"/>
              <a:t>hopík</a:t>
            </a:r>
            <a:r>
              <a:rPr lang="cs-CZ" dirty="0"/>
              <a:t>“ jsme vypustili z výšky 2 m na rovnou podložku. Při každém dalším odrazu </a:t>
            </a:r>
            <a:r>
              <a:rPr lang="cs-CZ" dirty="0" smtClean="0"/>
              <a:t>míčem </a:t>
            </a:r>
            <a:r>
              <a:rPr lang="cs-CZ" dirty="0"/>
              <a:t>vyskočí pouze do 80 % předchozí výšky. Do jaké výšky vyskočí po patnáctém odrazu? 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6187815" y="5072410"/>
            <a:ext cx="790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ym typeface="Symbol"/>
              </a:rPr>
              <a:t></a:t>
            </a:r>
            <a:r>
              <a:rPr lang="cs-CZ" dirty="0"/>
              <a:t>7 cm</a:t>
            </a:r>
            <a:r>
              <a:rPr lang="cs-CZ" dirty="0">
                <a:sym typeface="Symbol"/>
              </a:rPr>
              <a:t>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05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781302"/>
            <a:ext cx="9144000" cy="10382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z="6600" b="1" smtClean="0">
                <a:solidFill>
                  <a:srgbClr val="990033"/>
                </a:solidFill>
                <a:latin typeface="Comic Sans MS" pitchFamily="66" charset="0"/>
              </a:rPr>
              <a:t>KONEC PREZENTACE</a:t>
            </a:r>
          </a:p>
        </p:txBody>
      </p:sp>
      <p:sp>
        <p:nvSpPr>
          <p:cNvPr id="18436" name="TextovéPole 3"/>
          <p:cNvSpPr txBox="1">
            <a:spLocks noChangeArrowheads="1"/>
          </p:cNvSpPr>
          <p:nvPr/>
        </p:nvSpPr>
        <p:spPr bwMode="auto">
          <a:xfrm>
            <a:off x="3092398" y="6211890"/>
            <a:ext cx="2959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 smtClean="0"/>
              <a:t>Zpracoval: </a:t>
            </a:r>
            <a:r>
              <a:rPr lang="cs-CZ" dirty="0"/>
              <a:t>Mgr. Marek Lorenc</a:t>
            </a:r>
          </a:p>
          <a:p>
            <a:pPr algn="ctr"/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5" name="Obrázek 4" descr="Logolink prezent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1472" y="357166"/>
            <a:ext cx="5401056" cy="11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9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127</Words>
  <Application>Microsoft Office PowerPoint</Application>
  <PresentationFormat>Předvádění na obrazovce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Motiv systému Office</vt:lpstr>
      <vt:lpstr>Editor rovnic 3.0</vt:lpstr>
      <vt:lpstr>Pravidelný úbytek</vt:lpstr>
      <vt:lpstr>Prezentace aplikace PowerPoint</vt:lpstr>
      <vt:lpstr>Prezentace aplikace PowerPoint</vt:lpstr>
      <vt:lpstr>Prezentace aplikace PowerPoint</vt:lpstr>
      <vt:lpstr>Prezentace aplikace PowerPoint</vt:lpstr>
      <vt:lpstr>KONEC PREZENTACE</vt:lpstr>
    </vt:vector>
  </TitlesOfParts>
  <Company>SSGO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Kombinatorické pravidlo součinu, faktoriál.</dc:title>
  <dc:creator>Marek Lorenc</dc:creator>
  <cp:lastModifiedBy>Marek Lorenc</cp:lastModifiedBy>
  <cp:revision>10</cp:revision>
  <dcterms:created xsi:type="dcterms:W3CDTF">2014-01-19T16:23:02Z</dcterms:created>
  <dcterms:modified xsi:type="dcterms:W3CDTF">2014-05-27T18:26:46Z</dcterms:modified>
</cp:coreProperties>
</file>