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C5507-2744-4D9B-A553-BC3400B74E92}" type="datetimeFigureOut">
              <a:rPr lang="cs-CZ" smtClean="0"/>
              <a:t>27.5.2014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B24DA-145C-4564-B3A0-117FD0A185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7167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C5507-2744-4D9B-A553-BC3400B74E92}" type="datetimeFigureOut">
              <a:rPr lang="cs-CZ" smtClean="0"/>
              <a:t>27.5.2014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B24DA-145C-4564-B3A0-117FD0A185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4347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C5507-2744-4D9B-A553-BC3400B74E92}" type="datetimeFigureOut">
              <a:rPr lang="cs-CZ" smtClean="0"/>
              <a:t>27.5.2014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B24DA-145C-4564-B3A0-117FD0A185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2724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C5507-2744-4D9B-A553-BC3400B74E92}" type="datetimeFigureOut">
              <a:rPr lang="cs-CZ" smtClean="0"/>
              <a:t>27.5.2014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B24DA-145C-4564-B3A0-117FD0A185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2739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C5507-2744-4D9B-A553-BC3400B74E92}" type="datetimeFigureOut">
              <a:rPr lang="cs-CZ" smtClean="0"/>
              <a:t>27.5.2014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B24DA-145C-4564-B3A0-117FD0A185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6131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C5507-2744-4D9B-A553-BC3400B74E92}" type="datetimeFigureOut">
              <a:rPr lang="cs-CZ" smtClean="0"/>
              <a:t>27.5.2014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B24DA-145C-4564-B3A0-117FD0A185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9825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C5507-2744-4D9B-A553-BC3400B74E92}" type="datetimeFigureOut">
              <a:rPr lang="cs-CZ" smtClean="0"/>
              <a:t>27.5.2014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B24DA-145C-4564-B3A0-117FD0A185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5062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C5507-2744-4D9B-A553-BC3400B74E92}" type="datetimeFigureOut">
              <a:rPr lang="cs-CZ" smtClean="0"/>
              <a:t>27.5.2014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B24DA-145C-4564-B3A0-117FD0A185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8834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C5507-2744-4D9B-A553-BC3400B74E92}" type="datetimeFigureOut">
              <a:rPr lang="cs-CZ" smtClean="0"/>
              <a:t>27.5.2014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B24DA-145C-4564-B3A0-117FD0A185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1553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C5507-2744-4D9B-A553-BC3400B74E92}" type="datetimeFigureOut">
              <a:rPr lang="cs-CZ" smtClean="0"/>
              <a:t>27.5.2014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B24DA-145C-4564-B3A0-117FD0A185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9541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C5507-2744-4D9B-A553-BC3400B74E92}" type="datetimeFigureOut">
              <a:rPr lang="cs-CZ" smtClean="0"/>
              <a:t>27.5.2014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B24DA-145C-4564-B3A0-117FD0A185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5721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C5507-2744-4D9B-A553-BC3400B74E92}" type="datetimeFigureOut">
              <a:rPr lang="cs-CZ" smtClean="0"/>
              <a:t>27.5.2014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9B24DA-145C-4564-B3A0-117FD0A185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3507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title"/>
          </p:nvPr>
        </p:nvSpPr>
        <p:spPr>
          <a:xfrm>
            <a:off x="457200" y="28575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altLang="cs-CZ" sz="6600" b="1" dirty="0" smtClean="0">
                <a:solidFill>
                  <a:srgbClr val="990033"/>
                </a:solidFill>
                <a:latin typeface="Comic Sans MS" pitchFamily="66" charset="0"/>
              </a:rPr>
              <a:t>Pravidelný přírůstek</a:t>
            </a:r>
            <a:endParaRPr lang="cs-CZ" altLang="cs-CZ" sz="6000" b="1" dirty="0" smtClean="0">
              <a:solidFill>
                <a:srgbClr val="990033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15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4566253"/>
              </p:ext>
            </p:extLst>
          </p:nvPr>
        </p:nvGraphicFramePr>
        <p:xfrm>
          <a:off x="1763688" y="1906854"/>
          <a:ext cx="5418115" cy="23042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Rovnice" r:id="rId3" imgW="1104840" imgH="469800" progId="Equation.3">
                  <p:embed/>
                </p:oleObj>
              </mc:Choice>
              <mc:Fallback>
                <p:oleObj name="Rovnice" r:id="rId3" imgW="1104840" imgH="469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63688" y="1906854"/>
                        <a:ext cx="5418115" cy="23042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395536" y="1772816"/>
            <a:ext cx="2970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Částka po n obdobích (letech)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2903307" y="4756502"/>
            <a:ext cx="2567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Částka na počátku (vklad)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4499992" y="1069841"/>
            <a:ext cx="3240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Průměrný procentuální přírůstek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7235215" y="3316342"/>
            <a:ext cx="1862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Počet období (let)</a:t>
            </a:r>
            <a:endParaRPr lang="cs-CZ" dirty="0"/>
          </a:p>
        </p:txBody>
      </p:sp>
      <p:cxnSp>
        <p:nvCxnSpPr>
          <p:cNvPr id="10" name="Přímá spojnice se šipkou 9"/>
          <p:cNvCxnSpPr/>
          <p:nvPr/>
        </p:nvCxnSpPr>
        <p:spPr>
          <a:xfrm flipH="1" flipV="1">
            <a:off x="1619672" y="2142148"/>
            <a:ext cx="360040" cy="7107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/>
          <p:cNvCxnSpPr/>
          <p:nvPr/>
        </p:nvCxnSpPr>
        <p:spPr>
          <a:xfrm>
            <a:off x="3599892" y="3685674"/>
            <a:ext cx="216024" cy="10174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se šipkou 14"/>
          <p:cNvCxnSpPr/>
          <p:nvPr/>
        </p:nvCxnSpPr>
        <p:spPr>
          <a:xfrm>
            <a:off x="7164288" y="2497542"/>
            <a:ext cx="822091" cy="818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/>
          <p:cNvCxnSpPr/>
          <p:nvPr/>
        </p:nvCxnSpPr>
        <p:spPr>
          <a:xfrm flipV="1">
            <a:off x="5845408" y="1439173"/>
            <a:ext cx="94744" cy="8553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631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467544" y="332656"/>
            <a:ext cx="83529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dirty="0"/>
              <a:t> </a:t>
            </a:r>
            <a:r>
              <a:rPr lang="cs-CZ" sz="2800" b="1" dirty="0"/>
              <a:t>Ve městě dnes žije 95400 obyvatel. Kolik lidí bude  ve městě žít za 6 let, jestliže každoroční </a:t>
            </a:r>
            <a:r>
              <a:rPr lang="cs-CZ" sz="2800" b="1" dirty="0" smtClean="0"/>
              <a:t>přírůstek </a:t>
            </a:r>
            <a:r>
              <a:rPr lang="cs-CZ" sz="2800" b="1" dirty="0"/>
              <a:t>obyvatelstva lze odhadnout na 1,8 % ? </a:t>
            </a:r>
            <a:endParaRPr lang="cs-CZ" sz="2800" b="1" dirty="0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7905967"/>
              </p:ext>
            </p:extLst>
          </p:nvPr>
        </p:nvGraphicFramePr>
        <p:xfrm>
          <a:off x="1066110" y="2132856"/>
          <a:ext cx="7155795" cy="38164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Rovnice" r:id="rId3" imgW="1333440" imgH="711000" progId="Equation.3">
                  <p:embed/>
                </p:oleObj>
              </mc:Choice>
              <mc:Fallback>
                <p:oleObj name="Rovnice" r:id="rId3" imgW="1333440" imgH="711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66110" y="2132856"/>
                        <a:ext cx="7155795" cy="38164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44658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95536" y="476672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dirty="0"/>
              <a:t> </a:t>
            </a:r>
            <a:r>
              <a:rPr lang="cs-CZ" sz="2400" b="1" dirty="0"/>
              <a:t>Počet obyvatel města vzrostl za 10 let z 56000 na 72800. Jaký byl roční přírůstek obyvatel  v </a:t>
            </a:r>
            <a:r>
              <a:rPr lang="cs-CZ" sz="2400" b="1" dirty="0" smtClean="0"/>
              <a:t>procentech? </a:t>
            </a:r>
            <a:endParaRPr lang="cs-CZ" sz="2400" b="1" dirty="0"/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7301553"/>
              </p:ext>
            </p:extLst>
          </p:nvPr>
        </p:nvGraphicFramePr>
        <p:xfrm>
          <a:off x="1907704" y="1628800"/>
          <a:ext cx="4974579" cy="48577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Rovnice" r:id="rId3" imgW="1612800" imgH="1574640" progId="Equation.3">
                  <p:embed/>
                </p:oleObj>
              </mc:Choice>
              <mc:Fallback>
                <p:oleObj name="Rovnice" r:id="rId3" imgW="1612800" imgH="1574640" progId="Equation.3">
                  <p:embed/>
                  <p:pic>
                    <p:nvPicPr>
                      <p:cNvPr id="0" name="Objek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1628800"/>
                        <a:ext cx="4974579" cy="48577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09337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323528" y="404664"/>
            <a:ext cx="8352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/>
              <a:t>Za jak dlouho </a:t>
            </a:r>
            <a:r>
              <a:rPr lang="cs-CZ" sz="2400" b="1" dirty="0" smtClean="0"/>
              <a:t>budeme mít v bance </a:t>
            </a:r>
            <a:r>
              <a:rPr lang="cs-CZ" sz="2400" b="1" dirty="0"/>
              <a:t>96 000 Kč </a:t>
            </a:r>
            <a:r>
              <a:rPr lang="cs-CZ" sz="2400" b="1" dirty="0" smtClean="0"/>
              <a:t>při počátečním vkladu 48</a:t>
            </a:r>
            <a:r>
              <a:rPr lang="cs-CZ" sz="2400" b="1" dirty="0"/>
              <a:t> 000 Kč při </a:t>
            </a:r>
            <a:r>
              <a:rPr lang="cs-CZ" sz="2400" b="1" dirty="0" smtClean="0"/>
              <a:t>roční úrokové </a:t>
            </a:r>
            <a:r>
              <a:rPr lang="cs-CZ" sz="2400" b="1" dirty="0"/>
              <a:t>míře </a:t>
            </a:r>
            <a:r>
              <a:rPr lang="cs-CZ" sz="2400" b="1" dirty="0" smtClean="0"/>
              <a:t>6%?</a:t>
            </a:r>
            <a:endParaRPr lang="cs-CZ" sz="2400" b="1" dirty="0"/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6027043"/>
              </p:ext>
            </p:extLst>
          </p:nvPr>
        </p:nvGraphicFramePr>
        <p:xfrm>
          <a:off x="1979712" y="1484784"/>
          <a:ext cx="4816475" cy="4779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Rovnice" r:id="rId3" imgW="1562040" imgH="1549080" progId="Equation.3">
                  <p:embed/>
                </p:oleObj>
              </mc:Choice>
              <mc:Fallback>
                <p:oleObj name="Rovnice" r:id="rId3" imgW="1562040" imgH="1549080" progId="Equation.3">
                  <p:embed/>
                  <p:pic>
                    <p:nvPicPr>
                      <p:cNvPr id="0" name="Objek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712" y="1484784"/>
                        <a:ext cx="4816475" cy="4779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0053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781302"/>
            <a:ext cx="9144000" cy="10382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sz="6600" b="1" smtClean="0">
                <a:solidFill>
                  <a:srgbClr val="990033"/>
                </a:solidFill>
                <a:latin typeface="Comic Sans MS" pitchFamily="66" charset="0"/>
              </a:rPr>
              <a:t>KONEC PREZENTACE</a:t>
            </a:r>
          </a:p>
        </p:txBody>
      </p:sp>
      <p:sp>
        <p:nvSpPr>
          <p:cNvPr id="18436" name="TextovéPole 3"/>
          <p:cNvSpPr txBox="1">
            <a:spLocks noChangeArrowheads="1"/>
          </p:cNvSpPr>
          <p:nvPr/>
        </p:nvSpPr>
        <p:spPr bwMode="auto">
          <a:xfrm>
            <a:off x="3092398" y="6211890"/>
            <a:ext cx="29592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dirty="0" smtClean="0"/>
              <a:t>Zpracoval: </a:t>
            </a:r>
            <a:r>
              <a:rPr lang="cs-CZ" dirty="0"/>
              <a:t>Mgr. Marek Lorenc</a:t>
            </a:r>
          </a:p>
          <a:p>
            <a:pPr algn="ctr"/>
            <a:r>
              <a:rPr lang="cs-CZ" dirty="0" smtClean="0"/>
              <a:t>2014</a:t>
            </a:r>
            <a:endParaRPr lang="cs-CZ" dirty="0"/>
          </a:p>
        </p:txBody>
      </p:sp>
      <p:pic>
        <p:nvPicPr>
          <p:cNvPr id="5" name="Obrázek 4" descr="Logolink prezentac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71472" y="357166"/>
            <a:ext cx="5401056" cy="1179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395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95</Words>
  <Application>Microsoft Office PowerPoint</Application>
  <PresentationFormat>Předvádění na obrazovce (4:3)</PresentationFormat>
  <Paragraphs>11</Paragraphs>
  <Slides>6</Slides>
  <Notes>0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8" baseType="lpstr">
      <vt:lpstr>Motiv systému Office</vt:lpstr>
      <vt:lpstr>Editor rovnic 3.0</vt:lpstr>
      <vt:lpstr>Pravidelný přírůstek</vt:lpstr>
      <vt:lpstr>Prezentace aplikace PowerPoint</vt:lpstr>
      <vt:lpstr>Prezentace aplikace PowerPoint</vt:lpstr>
      <vt:lpstr>Prezentace aplikace PowerPoint</vt:lpstr>
      <vt:lpstr>Prezentace aplikace PowerPoint</vt:lpstr>
      <vt:lpstr>KONEC PREZENTACE</vt:lpstr>
    </vt:vector>
  </TitlesOfParts>
  <Company>SSGO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Kombinatorické pravidlo součinu, faktoriál.</dc:title>
  <dc:creator>Marek Lorenc</dc:creator>
  <cp:lastModifiedBy>Marek Lorenc</cp:lastModifiedBy>
  <cp:revision>7</cp:revision>
  <dcterms:created xsi:type="dcterms:W3CDTF">2014-01-19T16:23:02Z</dcterms:created>
  <dcterms:modified xsi:type="dcterms:W3CDTF">2014-05-27T18:11:51Z</dcterms:modified>
</cp:coreProperties>
</file>