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</p:sldMasterIdLst>
  <p:sldIdLst>
    <p:sldId id="442" r:id="rId3"/>
    <p:sldId id="448" r:id="rId4"/>
    <p:sldId id="449" r:id="rId5"/>
    <p:sldId id="456" r:id="rId6"/>
    <p:sldId id="450" r:id="rId7"/>
    <p:sldId id="451" r:id="rId8"/>
    <p:sldId id="457" r:id="rId9"/>
    <p:sldId id="458" r:id="rId10"/>
    <p:sldId id="44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0035"/>
    <a:srgbClr val="FF6600"/>
    <a:srgbClr val="CC6600"/>
    <a:srgbClr val="9900CC"/>
    <a:srgbClr val="0066FF"/>
    <a:srgbClr val="009900"/>
    <a:srgbClr val="33CC33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11659-44DC-4A13-88FE-091D8559D9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1C1A0-7D0D-497E-B430-A4AB44C92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B751-8D8B-438C-A3F0-D42C17D818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83C357-6835-4C36-832E-8B86F258D593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31DF07F-2421-4FF5-8BC9-A8D98E174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3E4DC82-4B3E-4C49-8B5C-FA27D1E5D09C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BC4686-F9C5-4197-BFBF-DA1625DE1E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E6657FD-017E-4BF9-87CE-34176D9E7D5E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F896C35-4716-45E4-80BF-6E18D179E1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12104A1-FBFC-4CD8-AB23-7E836A124D2B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F8E6788-B86B-454B-8F48-0991CC1A3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4209E7C-D528-4A8D-8773-6C4B5E5C7815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54D21DC-DA11-4E98-851D-A8B0E2190C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0F4AAB4-5F4E-44FB-AEA9-6BF96DFED821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8CA70F0-9F12-45D0-ACD3-7B468F2C1E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7603F97-C133-49AD-A996-646B56E0B1E4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840A9F4-CF7E-4284-A085-E8D075C63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5DF215C-19AA-45B8-B915-C6A598BC04B3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053222-414D-4FB4-9119-046389509F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BB019-5267-4663-A3A8-179EE22F77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52224EA-4FCF-4544-B277-223029F7EA67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5675C89-7EDE-4ABC-BC24-8B62C7A5D9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BCD82D7-37F1-4BB3-8C6B-1D741A01CBE0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AF20A0A-445A-4271-9C24-3D4768C9AE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1A554B2-F978-4F7D-A8C1-C598273E60C1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3D8F14-DEF0-4669-99F9-D2D70E900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79FAE-E134-449E-8027-84BE18260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3129-10D1-4BD4-B234-9EEEF79FBB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8AA5E-691D-4869-9E54-A214995108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1E95E-69F2-4F77-8F3E-E2C7480882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B84A6-43E6-490A-AA69-DF810C78C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B766E-0AA1-4942-900F-10BE19EF26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79E02-AB29-4783-9A33-6E40D45F0D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6C0163-9698-48BE-A8B3-360A47BA41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1FCBC53-A22C-4E4B-8919-4893A470DEEE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C8965FB-E8B6-4E58-8D5E-292CABEB57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>
          <a:xfrm>
            <a:off x="2635961" y="2145703"/>
            <a:ext cx="3578794" cy="1641265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>
              <a:defRPr/>
            </a:pPr>
            <a:r>
              <a:rPr lang="cs-CZ" sz="48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VEKTORY</a:t>
            </a:r>
            <a:endParaRPr lang="cs-CZ" sz="4800" b="1" kern="0" dirty="0">
              <a:solidFill>
                <a:srgbClr val="980035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 txBox="1">
            <a:spLocks noChangeArrowheads="1"/>
          </p:cNvSpPr>
          <p:nvPr/>
        </p:nvSpPr>
        <p:spPr>
          <a:xfrm>
            <a:off x="684213" y="425450"/>
            <a:ext cx="7924800" cy="1143000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algn="ctr">
              <a:defRPr/>
            </a:pPr>
            <a:r>
              <a:rPr lang="cs-CZ" sz="44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ORIENTOVANÁ ÚSEČKA</a:t>
            </a:r>
            <a:endParaRPr lang="cs-CZ" sz="4400" b="1" kern="0" dirty="0">
              <a:solidFill>
                <a:srgbClr val="980035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777041" y="1785668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ÚSEČKA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011947" y="1768414"/>
            <a:ext cx="2856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ORIENTOVANÁ ÚSEČKA</a:t>
            </a:r>
            <a:endParaRPr lang="cs-CZ" dirty="0"/>
          </a:p>
        </p:txBody>
      </p:sp>
      <p:grpSp>
        <p:nvGrpSpPr>
          <p:cNvPr id="32" name="Skupina 31"/>
          <p:cNvGrpSpPr/>
          <p:nvPr/>
        </p:nvGrpSpPr>
        <p:grpSpPr>
          <a:xfrm>
            <a:off x="1138687" y="2254369"/>
            <a:ext cx="2412522" cy="2024333"/>
            <a:chOff x="966159" y="2866845"/>
            <a:chExt cx="2412522" cy="2024333"/>
          </a:xfrm>
        </p:grpSpPr>
        <p:grpSp>
          <p:nvGrpSpPr>
            <p:cNvPr id="19" name="Skupina 18"/>
            <p:cNvGrpSpPr/>
            <p:nvPr/>
          </p:nvGrpSpPr>
          <p:grpSpPr>
            <a:xfrm>
              <a:off x="1311216" y="3197526"/>
              <a:ext cx="2067465" cy="1693652"/>
              <a:chOff x="1173192" y="2231367"/>
              <a:chExt cx="2067465" cy="1693652"/>
            </a:xfrm>
          </p:grpSpPr>
          <p:cxnSp>
            <p:nvCxnSpPr>
              <p:cNvPr id="14" name="Přímá spojovací čára 13"/>
              <p:cNvCxnSpPr/>
              <p:nvPr/>
            </p:nvCxnSpPr>
            <p:spPr>
              <a:xfrm flipV="1">
                <a:off x="1268083" y="2320506"/>
                <a:ext cx="1897811" cy="149236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ovací čára 15"/>
              <p:cNvCxnSpPr/>
              <p:nvPr/>
            </p:nvCxnSpPr>
            <p:spPr>
              <a:xfrm>
                <a:off x="1173192" y="3726612"/>
                <a:ext cx="163902" cy="198407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ovací čára 16"/>
              <p:cNvCxnSpPr/>
              <p:nvPr/>
            </p:nvCxnSpPr>
            <p:spPr>
              <a:xfrm>
                <a:off x="3076755" y="2231367"/>
                <a:ext cx="163902" cy="17252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TextovéPole 26"/>
            <p:cNvSpPr txBox="1"/>
            <p:nvPr/>
          </p:nvSpPr>
          <p:spPr>
            <a:xfrm>
              <a:off x="966159" y="433908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A</a:t>
              </a:r>
              <a:endParaRPr lang="cs-CZ" dirty="0"/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2953110" y="2866845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B</a:t>
              </a:r>
              <a:endParaRPr lang="cs-CZ" dirty="0"/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5201729" y="2708694"/>
            <a:ext cx="1880559" cy="1518249"/>
            <a:chOff x="5382883" y="3260785"/>
            <a:chExt cx="1880559" cy="1518249"/>
          </a:xfrm>
        </p:grpSpPr>
        <p:cxnSp>
          <p:nvCxnSpPr>
            <p:cNvPr id="21" name="Přímá spojovací šipka 20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>
              <a:off x="5382883" y="4649638"/>
              <a:ext cx="94890" cy="12939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TextovéPole 27"/>
          <p:cNvSpPr txBox="1"/>
          <p:nvPr/>
        </p:nvSpPr>
        <p:spPr>
          <a:xfrm>
            <a:off x="6794739" y="235213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899804" y="376974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990227" y="5227773"/>
            <a:ext cx="7220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n-lt"/>
                <a:cs typeface="Times New Roman" pitchFamily="18" charset="0"/>
              </a:rPr>
              <a:t>U ORIENTOVANÉ ÚSEČKY JE ZŘEJMÉ, KTERÝ BOD JE </a:t>
            </a:r>
          </a:p>
          <a:p>
            <a:r>
              <a:rPr lang="cs-CZ" dirty="0" smtClean="0">
                <a:latin typeface="+mn-lt"/>
                <a:cs typeface="Times New Roman" pitchFamily="18" charset="0"/>
              </a:rPr>
              <a:t>POČÁTEČNÍ A KTERÝ KONCOVÝ (UKAZUJE JEDNÍM SMĚREM).</a:t>
            </a:r>
            <a:endParaRPr lang="cs-CZ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 txBox="1">
            <a:spLocks noChangeArrowheads="1"/>
          </p:cNvSpPr>
          <p:nvPr/>
        </p:nvSpPr>
        <p:spPr>
          <a:xfrm>
            <a:off x="597953" y="425450"/>
            <a:ext cx="7924800" cy="1143000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algn="ctr">
              <a:defRPr/>
            </a:pPr>
            <a:r>
              <a:rPr lang="cs-CZ" sz="44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VEKTOR</a:t>
            </a:r>
            <a:endParaRPr lang="cs-CZ" sz="4400" b="1" kern="0" dirty="0">
              <a:solidFill>
                <a:srgbClr val="980035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2793" y="1348707"/>
            <a:ext cx="84121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VEKTOR</a:t>
            </a:r>
            <a:r>
              <a:rPr lang="cs-CZ" sz="2400" dirty="0" smtClean="0"/>
              <a:t> je množina všech rovnoběžných, stejně dlouhých, </a:t>
            </a:r>
          </a:p>
          <a:p>
            <a:r>
              <a:rPr lang="cs-CZ" sz="2400" dirty="0" smtClean="0"/>
              <a:t>souhlasně orientovaných úseček.</a:t>
            </a:r>
            <a:endParaRPr lang="cs-CZ" sz="2400" dirty="0"/>
          </a:p>
        </p:txBody>
      </p:sp>
      <p:grpSp>
        <p:nvGrpSpPr>
          <p:cNvPr id="6" name="Skupina 5"/>
          <p:cNvGrpSpPr/>
          <p:nvPr/>
        </p:nvGrpSpPr>
        <p:grpSpPr>
          <a:xfrm>
            <a:off x="1785669" y="2976111"/>
            <a:ext cx="1121433" cy="957529"/>
            <a:chOff x="5364537" y="3260785"/>
            <a:chExt cx="1898905" cy="1518247"/>
          </a:xfrm>
        </p:grpSpPr>
        <p:cxnSp>
          <p:nvCxnSpPr>
            <p:cNvPr id="7" name="Přímá spojovací šipka 6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>
              <a:off x="5364537" y="4615897"/>
              <a:ext cx="146776" cy="163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Skupina 11"/>
          <p:cNvGrpSpPr/>
          <p:nvPr/>
        </p:nvGrpSpPr>
        <p:grpSpPr>
          <a:xfrm>
            <a:off x="3275164" y="4370716"/>
            <a:ext cx="1121433" cy="957529"/>
            <a:chOff x="5364537" y="3260785"/>
            <a:chExt cx="1898905" cy="1518247"/>
          </a:xfrm>
        </p:grpSpPr>
        <p:cxnSp>
          <p:nvCxnSpPr>
            <p:cNvPr id="13" name="Přímá spojovací šipka 12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ovací čára 13"/>
            <p:cNvCxnSpPr/>
            <p:nvPr/>
          </p:nvCxnSpPr>
          <p:spPr>
            <a:xfrm>
              <a:off x="5364537" y="4615897"/>
              <a:ext cx="146776" cy="163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Skupina 14"/>
          <p:cNvGrpSpPr/>
          <p:nvPr/>
        </p:nvGrpSpPr>
        <p:grpSpPr>
          <a:xfrm>
            <a:off x="3625971" y="2996240"/>
            <a:ext cx="1121433" cy="957529"/>
            <a:chOff x="5364537" y="3260785"/>
            <a:chExt cx="1898905" cy="1518247"/>
          </a:xfrm>
        </p:grpSpPr>
        <p:cxnSp>
          <p:nvCxnSpPr>
            <p:cNvPr id="16" name="Přímá spojovací šipka 15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>
              <a:off x="5364537" y="4615897"/>
              <a:ext cx="146776" cy="163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>
            <a:off x="1906440" y="3786996"/>
            <a:ext cx="1121433" cy="957529"/>
            <a:chOff x="5364537" y="3260785"/>
            <a:chExt cx="1898905" cy="1518247"/>
          </a:xfrm>
        </p:grpSpPr>
        <p:cxnSp>
          <p:nvCxnSpPr>
            <p:cNvPr id="19" name="Přímá spojovací šipka 18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>
              <a:off x="5364537" y="4615897"/>
              <a:ext cx="146776" cy="163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Skupina 20"/>
          <p:cNvGrpSpPr/>
          <p:nvPr/>
        </p:nvGrpSpPr>
        <p:grpSpPr>
          <a:xfrm>
            <a:off x="5155721" y="3490822"/>
            <a:ext cx="1121433" cy="957529"/>
            <a:chOff x="5364537" y="3260785"/>
            <a:chExt cx="1898905" cy="1518247"/>
          </a:xfrm>
        </p:grpSpPr>
        <p:cxnSp>
          <p:nvCxnSpPr>
            <p:cNvPr id="22" name="Přímá spojovací šipka 21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>
              <a:off x="5364537" y="4615897"/>
              <a:ext cx="146776" cy="163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TextovéPole 23"/>
          <p:cNvSpPr txBox="1"/>
          <p:nvPr/>
        </p:nvSpPr>
        <p:spPr>
          <a:xfrm>
            <a:off x="293299" y="5451896"/>
            <a:ext cx="83654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Všechny tyto orientované úsečky představují tentýž vektor.</a:t>
            </a:r>
          </a:p>
          <a:p>
            <a:r>
              <a:rPr lang="cs-CZ" sz="2400" dirty="0" smtClean="0"/>
              <a:t>Pokud neměním velikost a směr, můžu s vektorem libovolně</a:t>
            </a:r>
          </a:p>
          <a:p>
            <a:r>
              <a:rPr lang="cs-CZ" sz="2400" dirty="0" smtClean="0"/>
              <a:t>pohybovat, a pořád to bude stejný vektor.</a:t>
            </a: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 txBox="1">
            <a:spLocks noChangeArrowheads="1"/>
          </p:cNvSpPr>
          <p:nvPr/>
        </p:nvSpPr>
        <p:spPr>
          <a:xfrm>
            <a:off x="597953" y="425450"/>
            <a:ext cx="7924800" cy="1143000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algn="ctr">
              <a:defRPr/>
            </a:pPr>
            <a:r>
              <a:rPr lang="cs-CZ" sz="44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VEKTOR</a:t>
            </a:r>
            <a:endParaRPr lang="cs-CZ" sz="4400" b="1" kern="0" dirty="0">
              <a:solidFill>
                <a:srgbClr val="980035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395820" y="1693763"/>
            <a:ext cx="4694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VEKTOR</a:t>
            </a:r>
            <a:r>
              <a:rPr lang="en-US" b="1" dirty="0" smtClean="0">
                <a:solidFill>
                  <a:srgbClr val="002060"/>
                </a:solidFill>
              </a:rPr>
              <a:t>Y</a:t>
            </a:r>
            <a:r>
              <a:rPr lang="cs-CZ" dirty="0" smtClean="0"/>
              <a:t> značíme malými písmeny u, v, </a:t>
            </a:r>
            <a:r>
              <a:rPr lang="cs-CZ" dirty="0" err="1" smtClean="0"/>
              <a:t>w</a:t>
            </a:r>
            <a:r>
              <a:rPr lang="cs-CZ" dirty="0" smtClean="0"/>
              <a:t>.</a:t>
            </a:r>
            <a:endParaRPr lang="cs-CZ" dirty="0"/>
          </a:p>
        </p:txBody>
      </p:sp>
      <p:grpSp>
        <p:nvGrpSpPr>
          <p:cNvPr id="2" name="Skupina 5"/>
          <p:cNvGrpSpPr/>
          <p:nvPr/>
        </p:nvGrpSpPr>
        <p:grpSpPr>
          <a:xfrm>
            <a:off x="1785669" y="2976111"/>
            <a:ext cx="1121433" cy="957529"/>
            <a:chOff x="5364537" y="3260785"/>
            <a:chExt cx="1898905" cy="1518247"/>
          </a:xfrm>
        </p:grpSpPr>
        <p:cxnSp>
          <p:nvCxnSpPr>
            <p:cNvPr id="7" name="Přímá spojovací šipka 6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>
              <a:off x="5364537" y="4615897"/>
              <a:ext cx="146776" cy="163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Skupina 11"/>
          <p:cNvGrpSpPr/>
          <p:nvPr/>
        </p:nvGrpSpPr>
        <p:grpSpPr>
          <a:xfrm>
            <a:off x="3758243" y="3395931"/>
            <a:ext cx="1121433" cy="957529"/>
            <a:chOff x="5364537" y="3260785"/>
            <a:chExt cx="1898905" cy="1518247"/>
          </a:xfrm>
        </p:grpSpPr>
        <p:cxnSp>
          <p:nvCxnSpPr>
            <p:cNvPr id="13" name="Přímá spojovací šipka 12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ovací čára 13"/>
            <p:cNvCxnSpPr/>
            <p:nvPr/>
          </p:nvCxnSpPr>
          <p:spPr>
            <a:xfrm>
              <a:off x="5364537" y="4615897"/>
              <a:ext cx="146776" cy="163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Skupina 14"/>
          <p:cNvGrpSpPr/>
          <p:nvPr/>
        </p:nvGrpSpPr>
        <p:grpSpPr>
          <a:xfrm flipH="1" flipV="1">
            <a:off x="2812212" y="3953769"/>
            <a:ext cx="813760" cy="635484"/>
            <a:chOff x="5364537" y="3260785"/>
            <a:chExt cx="1898905" cy="1518247"/>
          </a:xfrm>
        </p:grpSpPr>
        <p:cxnSp>
          <p:nvCxnSpPr>
            <p:cNvPr id="16" name="Přímá spojovací šipka 15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>
              <a:off x="5364537" y="4615897"/>
              <a:ext cx="146776" cy="163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Skupina 17"/>
          <p:cNvGrpSpPr/>
          <p:nvPr/>
        </p:nvGrpSpPr>
        <p:grpSpPr>
          <a:xfrm flipV="1">
            <a:off x="1906441" y="4744525"/>
            <a:ext cx="759122" cy="603852"/>
            <a:chOff x="5364537" y="3260785"/>
            <a:chExt cx="1898905" cy="1518247"/>
          </a:xfrm>
        </p:grpSpPr>
        <p:cxnSp>
          <p:nvCxnSpPr>
            <p:cNvPr id="19" name="Přímá spojovací šipka 18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>
              <a:off x="5364537" y="4615897"/>
              <a:ext cx="146776" cy="163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Skupina 20"/>
          <p:cNvGrpSpPr/>
          <p:nvPr/>
        </p:nvGrpSpPr>
        <p:grpSpPr>
          <a:xfrm>
            <a:off x="3896265" y="4318958"/>
            <a:ext cx="1121433" cy="957529"/>
            <a:chOff x="5364537" y="3260785"/>
            <a:chExt cx="1898905" cy="1518247"/>
          </a:xfrm>
        </p:grpSpPr>
        <p:cxnSp>
          <p:nvCxnSpPr>
            <p:cNvPr id="22" name="Přímá spojovací šipka 21"/>
            <p:cNvCxnSpPr/>
            <p:nvPr/>
          </p:nvCxnSpPr>
          <p:spPr>
            <a:xfrm flipV="1">
              <a:off x="5426015" y="3260785"/>
              <a:ext cx="1837427" cy="14492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>
              <a:off x="5364537" y="4615897"/>
              <a:ext cx="146776" cy="1631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5" name="Přímá spojovací šipka 24"/>
          <p:cNvCxnSpPr/>
          <p:nvPr/>
        </p:nvCxnSpPr>
        <p:spPr>
          <a:xfrm>
            <a:off x="5218981" y="1785668"/>
            <a:ext cx="2070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>
            <a:off x="5474898" y="1782792"/>
            <a:ext cx="2070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>
            <a:off x="5739441" y="1788544"/>
            <a:ext cx="2070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Skupina 29"/>
          <p:cNvGrpSpPr/>
          <p:nvPr/>
        </p:nvGrpSpPr>
        <p:grpSpPr>
          <a:xfrm>
            <a:off x="1759789" y="3200400"/>
            <a:ext cx="300082" cy="369332"/>
            <a:chOff x="1759789" y="3200400"/>
            <a:chExt cx="300082" cy="369332"/>
          </a:xfrm>
        </p:grpSpPr>
        <p:sp>
          <p:nvSpPr>
            <p:cNvPr id="28" name="TextovéPole 27"/>
            <p:cNvSpPr txBox="1"/>
            <p:nvPr/>
          </p:nvSpPr>
          <p:spPr>
            <a:xfrm>
              <a:off x="1759789" y="3200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v</a:t>
              </a:r>
              <a:endParaRPr lang="cs-CZ" dirty="0"/>
            </a:p>
          </p:txBody>
        </p:sp>
        <p:cxnSp>
          <p:nvCxnSpPr>
            <p:cNvPr id="29" name="Přímá spojovací šipka 28"/>
            <p:cNvCxnSpPr/>
            <p:nvPr/>
          </p:nvCxnSpPr>
          <p:spPr>
            <a:xfrm>
              <a:off x="1808672" y="3283789"/>
              <a:ext cx="20703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Skupina 30"/>
          <p:cNvGrpSpPr/>
          <p:nvPr/>
        </p:nvGrpSpPr>
        <p:grpSpPr>
          <a:xfrm>
            <a:off x="1989828" y="5017698"/>
            <a:ext cx="312906" cy="369332"/>
            <a:chOff x="1759789" y="3200400"/>
            <a:chExt cx="312906" cy="369332"/>
          </a:xfrm>
        </p:grpSpPr>
        <p:sp>
          <p:nvSpPr>
            <p:cNvPr id="32" name="TextovéPole 31"/>
            <p:cNvSpPr txBox="1"/>
            <p:nvPr/>
          </p:nvSpPr>
          <p:spPr>
            <a:xfrm>
              <a:off x="1759789" y="32004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u</a:t>
              </a:r>
              <a:endParaRPr lang="cs-CZ" dirty="0"/>
            </a:p>
          </p:txBody>
        </p:sp>
        <p:cxnSp>
          <p:nvCxnSpPr>
            <p:cNvPr id="33" name="Přímá spojovací šipka 32"/>
            <p:cNvCxnSpPr/>
            <p:nvPr/>
          </p:nvCxnSpPr>
          <p:spPr>
            <a:xfrm>
              <a:off x="1808672" y="3283789"/>
              <a:ext cx="20703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Skupina 33"/>
          <p:cNvGrpSpPr/>
          <p:nvPr/>
        </p:nvGrpSpPr>
        <p:grpSpPr>
          <a:xfrm>
            <a:off x="4014159" y="3462068"/>
            <a:ext cx="300082" cy="369332"/>
            <a:chOff x="1759789" y="3200400"/>
            <a:chExt cx="300082" cy="369332"/>
          </a:xfrm>
        </p:grpSpPr>
        <p:sp>
          <p:nvSpPr>
            <p:cNvPr id="35" name="TextovéPole 34"/>
            <p:cNvSpPr txBox="1"/>
            <p:nvPr/>
          </p:nvSpPr>
          <p:spPr>
            <a:xfrm>
              <a:off x="1759789" y="3200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v</a:t>
              </a:r>
              <a:endParaRPr lang="cs-CZ" dirty="0"/>
            </a:p>
          </p:txBody>
        </p:sp>
        <p:cxnSp>
          <p:nvCxnSpPr>
            <p:cNvPr id="36" name="Přímá spojovací šipka 35"/>
            <p:cNvCxnSpPr/>
            <p:nvPr/>
          </p:nvCxnSpPr>
          <p:spPr>
            <a:xfrm>
              <a:off x="1808672" y="3283789"/>
              <a:ext cx="20703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Skupina 36"/>
          <p:cNvGrpSpPr/>
          <p:nvPr/>
        </p:nvGrpSpPr>
        <p:grpSpPr>
          <a:xfrm>
            <a:off x="2967487" y="3925019"/>
            <a:ext cx="351378" cy="369332"/>
            <a:chOff x="1759789" y="3200400"/>
            <a:chExt cx="351378" cy="369332"/>
          </a:xfrm>
        </p:grpSpPr>
        <p:sp>
          <p:nvSpPr>
            <p:cNvPr id="38" name="TextovéPole 37"/>
            <p:cNvSpPr txBox="1"/>
            <p:nvPr/>
          </p:nvSpPr>
          <p:spPr>
            <a:xfrm>
              <a:off x="1759789" y="3200400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w</a:t>
              </a:r>
              <a:endParaRPr lang="cs-CZ" dirty="0"/>
            </a:p>
          </p:txBody>
        </p:sp>
        <p:cxnSp>
          <p:nvCxnSpPr>
            <p:cNvPr id="39" name="Přímá spojovací šipka 38"/>
            <p:cNvCxnSpPr/>
            <p:nvPr/>
          </p:nvCxnSpPr>
          <p:spPr>
            <a:xfrm>
              <a:off x="1808672" y="3283789"/>
              <a:ext cx="20703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Skupina 39"/>
          <p:cNvGrpSpPr/>
          <p:nvPr/>
        </p:nvGrpSpPr>
        <p:grpSpPr>
          <a:xfrm>
            <a:off x="4198190" y="4431102"/>
            <a:ext cx="300082" cy="369332"/>
            <a:chOff x="1759789" y="3200400"/>
            <a:chExt cx="300082" cy="369332"/>
          </a:xfrm>
        </p:grpSpPr>
        <p:sp>
          <p:nvSpPr>
            <p:cNvPr id="41" name="TextovéPole 40"/>
            <p:cNvSpPr txBox="1"/>
            <p:nvPr/>
          </p:nvSpPr>
          <p:spPr>
            <a:xfrm>
              <a:off x="1759789" y="3200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v</a:t>
              </a:r>
              <a:endParaRPr lang="cs-CZ" dirty="0"/>
            </a:p>
          </p:txBody>
        </p:sp>
        <p:cxnSp>
          <p:nvCxnSpPr>
            <p:cNvPr id="42" name="Přímá spojovací šipka 41"/>
            <p:cNvCxnSpPr/>
            <p:nvPr/>
          </p:nvCxnSpPr>
          <p:spPr>
            <a:xfrm>
              <a:off x="1808672" y="3283789"/>
              <a:ext cx="20703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lipsa 63"/>
          <p:cNvSpPr/>
          <p:nvPr/>
        </p:nvSpPr>
        <p:spPr>
          <a:xfrm>
            <a:off x="6225396" y="4888301"/>
            <a:ext cx="112144" cy="1121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Elipsa 61"/>
          <p:cNvSpPr/>
          <p:nvPr/>
        </p:nvSpPr>
        <p:spPr>
          <a:xfrm>
            <a:off x="2162354" y="3801373"/>
            <a:ext cx="112144" cy="1121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Elipsa 62"/>
          <p:cNvSpPr/>
          <p:nvPr/>
        </p:nvSpPr>
        <p:spPr>
          <a:xfrm>
            <a:off x="4195313" y="4894052"/>
            <a:ext cx="112144" cy="1121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Elipsa 40"/>
          <p:cNvSpPr/>
          <p:nvPr/>
        </p:nvSpPr>
        <p:spPr>
          <a:xfrm>
            <a:off x="5345502" y="3119886"/>
            <a:ext cx="112144" cy="1121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4218317" y="1889185"/>
            <a:ext cx="60385" cy="411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923691" y="3856008"/>
            <a:ext cx="47445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208349" y="3717985"/>
            <a:ext cx="8626" cy="3191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3844506" y="3732363"/>
            <a:ext cx="8626" cy="3191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6222519" y="3729488"/>
            <a:ext cx="8626" cy="3191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5822829" y="3726611"/>
            <a:ext cx="8626" cy="3191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5440393" y="3732362"/>
            <a:ext cx="8626" cy="3191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5049328" y="3729487"/>
            <a:ext cx="8626" cy="3191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4640925" y="3718029"/>
            <a:ext cx="8626" cy="3191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610929" y="3715110"/>
            <a:ext cx="8626" cy="3191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3013495" y="3729488"/>
            <a:ext cx="8626" cy="3191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3424687" y="3726612"/>
            <a:ext cx="8626" cy="3191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flipV="1">
            <a:off x="4045788" y="3088256"/>
            <a:ext cx="37956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flipV="1">
            <a:off x="4042913" y="3421811"/>
            <a:ext cx="37956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V="1">
            <a:off x="4091796" y="5670427"/>
            <a:ext cx="37956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flipV="1">
            <a:off x="4080294" y="5305242"/>
            <a:ext cx="37956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4086044" y="4948684"/>
            <a:ext cx="37956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V="1">
            <a:off x="4083170" y="4626631"/>
            <a:ext cx="37956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V="1">
            <a:off x="4071668" y="4261447"/>
            <a:ext cx="37956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4037161" y="2078966"/>
            <a:ext cx="37956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 flipV="1">
            <a:off x="4034287" y="2438400"/>
            <a:ext cx="37956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flipV="1">
            <a:off x="4040037" y="2771955"/>
            <a:ext cx="37956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Elipsa 29"/>
          <p:cNvSpPr/>
          <p:nvPr/>
        </p:nvSpPr>
        <p:spPr>
          <a:xfrm>
            <a:off x="3372928" y="3053750"/>
            <a:ext cx="112144" cy="1121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2682815" y="263105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r>
              <a:rPr lang="en-US" dirty="0" smtClean="0"/>
              <a:t>[-2;2]</a:t>
            </a:r>
            <a:endParaRPr lang="cs-CZ" dirty="0"/>
          </a:p>
        </p:txBody>
      </p:sp>
      <p:sp>
        <p:nvSpPr>
          <p:cNvPr id="32" name="Elipsa 31"/>
          <p:cNvSpPr/>
          <p:nvPr/>
        </p:nvSpPr>
        <p:spPr>
          <a:xfrm>
            <a:off x="4560498" y="2386640"/>
            <a:ext cx="112144" cy="1121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4517367" y="1938067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B[1;4]</a:t>
            </a:r>
            <a:endParaRPr lang="cs-CZ" dirty="0"/>
          </a:p>
        </p:txBody>
      </p:sp>
      <p:cxnSp>
        <p:nvCxnSpPr>
          <p:cNvPr id="36" name="Přímá spojovací šipka 35"/>
          <p:cNvCxnSpPr>
            <a:stCxn id="30" idx="7"/>
            <a:endCxn id="32" idx="7"/>
          </p:cNvCxnSpPr>
          <p:nvPr/>
        </p:nvCxnSpPr>
        <p:spPr>
          <a:xfrm flipV="1">
            <a:off x="3468649" y="2403063"/>
            <a:ext cx="1187570" cy="6671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/>
          <p:nvPr/>
        </p:nvCxnSpPr>
        <p:spPr>
          <a:xfrm flipV="1">
            <a:off x="4250778" y="3176564"/>
            <a:ext cx="1187570" cy="6671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172862" y="465826"/>
            <a:ext cx="8781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Abychom měli vektor jednoznačně určen a měli jasnou představu o jeho směru a velikosti posuneme jeho počáteční bod do bodu </a:t>
            </a:r>
            <a:r>
              <a:rPr lang="en-US" sz="2400" dirty="0" smtClean="0"/>
              <a:t>[</a:t>
            </a:r>
            <a:r>
              <a:rPr lang="cs-CZ" sz="2400" dirty="0" smtClean="0"/>
              <a:t>0;0</a:t>
            </a:r>
            <a:r>
              <a:rPr lang="en-US" sz="2400" dirty="0" smtClean="0"/>
              <a:t>]</a:t>
            </a:r>
            <a:r>
              <a:rPr lang="cs-CZ" sz="2400" dirty="0" smtClean="0"/>
              <a:t> a souřadnice koncového bodu nazveme souřadnice vektoru.</a:t>
            </a:r>
            <a:endParaRPr lang="cs-CZ" dirty="0"/>
          </a:p>
        </p:txBody>
      </p:sp>
      <p:grpSp>
        <p:nvGrpSpPr>
          <p:cNvPr id="43" name="Skupina 42"/>
          <p:cNvGrpSpPr/>
          <p:nvPr/>
        </p:nvGrpSpPr>
        <p:grpSpPr>
          <a:xfrm>
            <a:off x="3758243" y="2481532"/>
            <a:ext cx="312906" cy="369332"/>
            <a:chOff x="1759789" y="3200400"/>
            <a:chExt cx="312906" cy="369332"/>
          </a:xfrm>
        </p:grpSpPr>
        <p:sp>
          <p:nvSpPr>
            <p:cNvPr id="44" name="TextovéPole 43"/>
            <p:cNvSpPr txBox="1"/>
            <p:nvPr/>
          </p:nvSpPr>
          <p:spPr>
            <a:xfrm>
              <a:off x="1759789" y="32004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u</a:t>
              </a:r>
              <a:endParaRPr lang="cs-CZ" dirty="0"/>
            </a:p>
          </p:txBody>
        </p:sp>
        <p:cxnSp>
          <p:nvCxnSpPr>
            <p:cNvPr id="45" name="Přímá spojovací šipka 44"/>
            <p:cNvCxnSpPr/>
            <p:nvPr/>
          </p:nvCxnSpPr>
          <p:spPr>
            <a:xfrm>
              <a:off x="1808672" y="3283789"/>
              <a:ext cx="20703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TextovéPole 46"/>
          <p:cNvSpPr txBox="1"/>
          <p:nvPr/>
        </p:nvSpPr>
        <p:spPr>
          <a:xfrm>
            <a:off x="5241986" y="2757577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 = (3;2)</a:t>
            </a:r>
            <a:endParaRPr lang="cs-CZ" dirty="0"/>
          </a:p>
        </p:txBody>
      </p:sp>
      <p:cxnSp>
        <p:nvCxnSpPr>
          <p:cNvPr id="48" name="Přímá spojovací šipka 47"/>
          <p:cNvCxnSpPr/>
          <p:nvPr/>
        </p:nvCxnSpPr>
        <p:spPr>
          <a:xfrm>
            <a:off x="5290869" y="2840966"/>
            <a:ext cx="2070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/>
          <p:nvPr/>
        </p:nvCxnSpPr>
        <p:spPr>
          <a:xfrm>
            <a:off x="2208362" y="3847381"/>
            <a:ext cx="2061713" cy="110418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/>
          <p:nvPr/>
        </p:nvCxnSpPr>
        <p:spPr>
          <a:xfrm>
            <a:off x="4249947" y="3844505"/>
            <a:ext cx="2061713" cy="110418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5" name="Skupina 54"/>
          <p:cNvGrpSpPr/>
          <p:nvPr/>
        </p:nvGrpSpPr>
        <p:grpSpPr>
          <a:xfrm>
            <a:off x="2907103" y="4356340"/>
            <a:ext cx="300082" cy="369332"/>
            <a:chOff x="1759789" y="3200400"/>
            <a:chExt cx="300082" cy="369332"/>
          </a:xfrm>
        </p:grpSpPr>
        <p:sp>
          <p:nvSpPr>
            <p:cNvPr id="56" name="TextovéPole 55"/>
            <p:cNvSpPr txBox="1"/>
            <p:nvPr/>
          </p:nvSpPr>
          <p:spPr>
            <a:xfrm>
              <a:off x="1759789" y="3200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v</a:t>
              </a:r>
              <a:endParaRPr lang="cs-CZ" dirty="0"/>
            </a:p>
          </p:txBody>
        </p:sp>
        <p:cxnSp>
          <p:nvCxnSpPr>
            <p:cNvPr id="57" name="Přímá spojovací šipka 56"/>
            <p:cNvCxnSpPr/>
            <p:nvPr/>
          </p:nvCxnSpPr>
          <p:spPr>
            <a:xfrm>
              <a:off x="1808672" y="3283789"/>
              <a:ext cx="20703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" name="TextovéPole 58"/>
          <p:cNvSpPr txBox="1"/>
          <p:nvPr/>
        </p:nvSpPr>
        <p:spPr>
          <a:xfrm>
            <a:off x="6142008" y="5003321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 = (5;-3)</a:t>
            </a:r>
            <a:endParaRPr lang="cs-CZ" dirty="0"/>
          </a:p>
        </p:txBody>
      </p:sp>
      <p:cxnSp>
        <p:nvCxnSpPr>
          <p:cNvPr id="60" name="Přímá spojovací šipka 59"/>
          <p:cNvCxnSpPr/>
          <p:nvPr/>
        </p:nvCxnSpPr>
        <p:spPr>
          <a:xfrm>
            <a:off x="6190891" y="5086710"/>
            <a:ext cx="2070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267418" y="5650279"/>
            <a:ext cx="34419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Souřadnice bodu v hranatých a </a:t>
            </a:r>
          </a:p>
          <a:p>
            <a:r>
              <a:rPr lang="cs-CZ" dirty="0" smtClean="0"/>
              <a:t>souřadnice vektoru v kulatých</a:t>
            </a:r>
          </a:p>
          <a:p>
            <a:r>
              <a:rPr lang="cs-CZ" dirty="0" smtClean="0"/>
              <a:t>závorkách.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74785" y="301935"/>
            <a:ext cx="7419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Souřadnice vektoru      určeného orientovanou úsečkou AB, kde</a:t>
            </a:r>
          </a:p>
          <a:p>
            <a:r>
              <a:rPr lang="cs-CZ" sz="2000" dirty="0" smtClean="0"/>
              <a:t>A=</a:t>
            </a:r>
            <a:r>
              <a:rPr lang="en-US" sz="2000" dirty="0" smtClean="0"/>
              <a:t>[a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;a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], B=[b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;b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].</a:t>
            </a:r>
            <a:endParaRPr lang="cs-CZ" sz="2000" dirty="0"/>
          </a:p>
        </p:txBody>
      </p:sp>
      <p:grpSp>
        <p:nvGrpSpPr>
          <p:cNvPr id="6" name="Skupina 5"/>
          <p:cNvGrpSpPr/>
          <p:nvPr/>
        </p:nvGrpSpPr>
        <p:grpSpPr>
          <a:xfrm>
            <a:off x="3321171" y="327816"/>
            <a:ext cx="312906" cy="369332"/>
            <a:chOff x="1759789" y="3200400"/>
            <a:chExt cx="312906" cy="369332"/>
          </a:xfrm>
        </p:grpSpPr>
        <p:sp>
          <p:nvSpPr>
            <p:cNvPr id="7" name="TextovéPole 6"/>
            <p:cNvSpPr txBox="1"/>
            <p:nvPr/>
          </p:nvSpPr>
          <p:spPr>
            <a:xfrm>
              <a:off x="1759789" y="32004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v</a:t>
              </a:r>
              <a:endParaRPr lang="cs-CZ" b="1" dirty="0"/>
            </a:p>
          </p:txBody>
        </p:sp>
        <p:cxnSp>
          <p:nvCxnSpPr>
            <p:cNvPr id="8" name="Přímá spojovací šipka 7"/>
            <p:cNvCxnSpPr/>
            <p:nvPr/>
          </p:nvCxnSpPr>
          <p:spPr>
            <a:xfrm>
              <a:off x="1808672" y="3283789"/>
              <a:ext cx="20703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ovéPole 9"/>
          <p:cNvSpPr txBox="1"/>
          <p:nvPr/>
        </p:nvSpPr>
        <p:spPr>
          <a:xfrm>
            <a:off x="974786" y="1242224"/>
            <a:ext cx="54788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v</a:t>
            </a:r>
            <a:r>
              <a:rPr lang="en-US" sz="3200" b="1" dirty="0" smtClean="0"/>
              <a:t> </a:t>
            </a:r>
            <a:r>
              <a:rPr lang="en-US" sz="3200" dirty="0" smtClean="0"/>
              <a:t>= AB = B – A = </a:t>
            </a:r>
            <a:r>
              <a:rPr lang="cs-CZ" sz="3200" dirty="0" smtClean="0"/>
              <a:t>(b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-a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;b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-a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)</a:t>
            </a:r>
            <a:endParaRPr lang="cs-CZ" sz="3200" b="1" dirty="0"/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1032296" y="1782793"/>
            <a:ext cx="296173" cy="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1762666" y="1728161"/>
            <a:ext cx="471575" cy="5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1009291" y="2053115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r>
              <a:rPr lang="en-US" dirty="0" smtClean="0"/>
              <a:t>[-2;2]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843177" y="205024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B[1;4]</a:t>
            </a:r>
            <a:endParaRPr lang="cs-CZ" dirty="0"/>
          </a:p>
        </p:txBody>
      </p:sp>
      <p:graphicFrame>
        <p:nvGraphicFramePr>
          <p:cNvPr id="24" name="Objekt 23"/>
          <p:cNvGraphicFramePr>
            <a:graphicFrameLocks noChangeAspect="1"/>
          </p:cNvGraphicFramePr>
          <p:nvPr/>
        </p:nvGraphicFramePr>
        <p:xfrm>
          <a:off x="976314" y="2699768"/>
          <a:ext cx="3595686" cy="493257"/>
        </p:xfrm>
        <a:graphic>
          <a:graphicData uri="http://schemas.openxmlformats.org/presentationml/2006/ole">
            <p:oleObj spid="_x0000_s4099" name="Rovnice" r:id="rId3" imgW="1574640" imgH="215640" progId="Equation.3">
              <p:embed/>
            </p:oleObj>
          </a:graphicData>
        </a:graphic>
      </p:graphicFrame>
      <p:sp>
        <p:nvSpPr>
          <p:cNvPr id="13" name="Obdélník 12"/>
          <p:cNvSpPr/>
          <p:nvPr/>
        </p:nvSpPr>
        <p:spPr>
          <a:xfrm>
            <a:off x="1009258" y="3434116"/>
            <a:ext cx="5318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Souřadnice středu </a:t>
            </a:r>
            <a:r>
              <a:rPr lang="cs-CZ" sz="2400" dirty="0" smtClean="0"/>
              <a:t>S úsečky AB jsou: </a:t>
            </a:r>
            <a:endParaRPr lang="cs-CZ" sz="2400" dirty="0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2069072" y="4063043"/>
          <a:ext cx="3152700" cy="940279"/>
        </p:xfrm>
        <a:graphic>
          <a:graphicData uri="http://schemas.openxmlformats.org/presentationml/2006/ole">
            <p:oleObj spid="_x0000_s4100" name="Rovnice" r:id="rId4" imgW="1447560" imgH="431640" progId="Equation.3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1144438" y="502635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r>
              <a:rPr lang="en-US" dirty="0" smtClean="0"/>
              <a:t>[-2;2]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978324" y="502347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B[1;4]</a:t>
            </a:r>
            <a:endParaRPr lang="cs-CZ" dirty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169243" y="5424058"/>
          <a:ext cx="3808863" cy="847525"/>
        </p:xfrm>
        <a:graphic>
          <a:graphicData uri="http://schemas.openxmlformats.org/presentationml/2006/ole">
            <p:oleObj spid="_x0000_s4101" name="Rovnice" r:id="rId5" imgW="194292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02258" y="1371449"/>
            <a:ext cx="736695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Jsou dány body 	A[2;1];</a:t>
            </a:r>
          </a:p>
          <a:p>
            <a:r>
              <a:rPr lang="pl-PL" dirty="0" smtClean="0"/>
              <a:t>		B[4;2];</a:t>
            </a:r>
          </a:p>
          <a:p>
            <a:r>
              <a:rPr lang="pl-PL" dirty="0" smtClean="0"/>
              <a:t>		C[-1;-3] . </a:t>
            </a:r>
          </a:p>
          <a:p>
            <a:endParaRPr lang="pl-PL" dirty="0" smtClean="0"/>
          </a:p>
          <a:p>
            <a:r>
              <a:rPr lang="pl-PL" dirty="0" smtClean="0"/>
              <a:t>Urči vektory </a:t>
            </a:r>
            <a:r>
              <a:rPr lang="pl-PL" b="1" dirty="0" smtClean="0"/>
              <a:t>u = AB , v = BC a </a:t>
            </a:r>
            <a:r>
              <a:rPr lang="cs-CZ" b="1" dirty="0" smtClean="0"/>
              <a:t>w = CA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dirty="0" smtClean="0"/>
              <a:t>Urči souřadnice středu úseček </a:t>
            </a:r>
            <a:r>
              <a:rPr lang="cs-CZ" b="1" dirty="0" smtClean="0"/>
              <a:t>AB</a:t>
            </a:r>
            <a:r>
              <a:rPr lang="cs-CZ" dirty="0" smtClean="0"/>
              <a:t>, </a:t>
            </a:r>
            <a:r>
              <a:rPr lang="cs-CZ" b="1" dirty="0" smtClean="0"/>
              <a:t>BC</a:t>
            </a:r>
            <a:r>
              <a:rPr lang="cs-CZ" dirty="0" smtClean="0"/>
              <a:t> a </a:t>
            </a:r>
            <a:r>
              <a:rPr lang="cs-CZ" b="1" dirty="0" smtClean="0"/>
              <a:t>CA</a:t>
            </a:r>
            <a:r>
              <a:rPr lang="cs-CZ" dirty="0" smtClean="0"/>
              <a:t>.</a:t>
            </a:r>
            <a:endParaRPr lang="cs-CZ" dirty="0"/>
          </a:p>
        </p:txBody>
      </p:sp>
      <p:cxnSp>
        <p:nvCxnSpPr>
          <p:cNvPr id="3" name="Přímá spojovací šipka 2"/>
          <p:cNvCxnSpPr/>
          <p:nvPr/>
        </p:nvCxnSpPr>
        <p:spPr>
          <a:xfrm flipV="1">
            <a:off x="2153730" y="2553419"/>
            <a:ext cx="158149" cy="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ovací šipka 4"/>
          <p:cNvCxnSpPr/>
          <p:nvPr/>
        </p:nvCxnSpPr>
        <p:spPr>
          <a:xfrm flipV="1">
            <a:off x="3056629" y="2559170"/>
            <a:ext cx="158149" cy="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 flipV="1">
            <a:off x="4048666" y="2559170"/>
            <a:ext cx="158149" cy="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931653" y="672860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Příklad:</a:t>
            </a:r>
            <a:endParaRPr lang="cs-CZ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768" y="343000"/>
            <a:ext cx="8592283" cy="83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3969" y="1502699"/>
            <a:ext cx="5175004" cy="475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781300"/>
            <a:ext cx="9144000" cy="10382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6600" b="1" smtClean="0">
                <a:solidFill>
                  <a:srgbClr val="990033"/>
                </a:solidFill>
                <a:latin typeface="Comic Sans MS" pitchFamily="66" charset="0"/>
              </a:rPr>
              <a:t>KONEC PREZENTACE</a:t>
            </a:r>
          </a:p>
        </p:txBody>
      </p:sp>
      <p:sp>
        <p:nvSpPr>
          <p:cNvPr id="23555" name="TextovéPole 3"/>
          <p:cNvSpPr txBox="1">
            <a:spLocks noChangeArrowheads="1"/>
          </p:cNvSpPr>
          <p:nvPr/>
        </p:nvSpPr>
        <p:spPr bwMode="auto">
          <a:xfrm>
            <a:off x="3092450" y="6073775"/>
            <a:ext cx="295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>
                <a:solidFill>
                  <a:srgbClr val="000000"/>
                </a:solidFill>
                <a:latin typeface="Calibri" pitchFamily="34" charset="0"/>
              </a:rPr>
              <a:t>Zpracoval: Mgr. Marek Lorenc</a:t>
            </a:r>
          </a:p>
          <a:p>
            <a:pPr algn="ctr"/>
            <a:r>
              <a:rPr lang="cs-CZ">
                <a:solidFill>
                  <a:srgbClr val="000000"/>
                </a:solidFill>
                <a:latin typeface="Calibri" pitchFamily="34" charset="0"/>
              </a:rPr>
              <a:t>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879</TotalTime>
  <Words>210</Words>
  <Application>Microsoft Office PowerPoint</Application>
  <PresentationFormat>Předvádění na obrazovce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default</vt:lpstr>
      <vt:lpstr>Motiv sady Office</vt:lpstr>
      <vt:lpstr>Rovnice</vt:lpstr>
      <vt:lpstr>Editor rovnic 3.0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KONEC PREZENTACE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Marek Lorenc</dc:creator>
  <cp:lastModifiedBy>admin</cp:lastModifiedBy>
  <cp:revision>268</cp:revision>
  <dcterms:created xsi:type="dcterms:W3CDTF">2006-04-11T14:56:58Z</dcterms:created>
  <dcterms:modified xsi:type="dcterms:W3CDTF">2012-11-03T18:17:25Z</dcterms:modified>
</cp:coreProperties>
</file>