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</p:sldMasterIdLst>
  <p:sldIdLst>
    <p:sldId id="442" r:id="rId3"/>
    <p:sldId id="468" r:id="rId4"/>
    <p:sldId id="469" r:id="rId5"/>
    <p:sldId id="470" r:id="rId6"/>
    <p:sldId id="471" r:id="rId7"/>
    <p:sldId id="472" r:id="rId8"/>
    <p:sldId id="473" r:id="rId9"/>
    <p:sldId id="447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0035"/>
    <a:srgbClr val="FFFFFF"/>
    <a:srgbClr val="FF6600"/>
    <a:srgbClr val="CC6600"/>
    <a:srgbClr val="9900CC"/>
    <a:srgbClr val="0066FF"/>
    <a:srgbClr val="009900"/>
    <a:srgbClr val="33CC33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2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3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11659-44DC-4A13-88FE-091D8559D9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1C1A0-7D0D-497E-B430-A4AB44C92F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BB751-8D8B-438C-A3F0-D42C17D818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683C357-6835-4C36-832E-8B86F258D593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31DF07F-2421-4FF5-8BC9-A8D98E174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3E4DC82-4B3E-4C49-8B5C-FA27D1E5D09C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DBC4686-F9C5-4197-BFBF-DA1625DE1E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E6657FD-017E-4BF9-87CE-34176D9E7D5E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F896C35-4716-45E4-80BF-6E18D179E1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12104A1-FBFC-4CD8-AB23-7E836A124D2B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F8E6788-B86B-454B-8F48-0991CC1A37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4209E7C-D528-4A8D-8773-6C4B5E5C7815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54D21DC-DA11-4E98-851D-A8B0E2190C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0F4AAB4-5F4E-44FB-AEA9-6BF96DFED821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8CA70F0-9F12-45D0-ACD3-7B468F2C1E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7603F97-C133-49AD-A996-646B56E0B1E4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840A9F4-CF7E-4284-A085-E8D075C63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5DF215C-19AA-45B8-B915-C6A598BC04B3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4053222-414D-4FB4-9119-046389509F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BB019-5267-4663-A3A8-179EE22F77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52224EA-4FCF-4544-B277-223029F7EA67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5675C89-7EDE-4ABC-BC24-8B62C7A5D9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BCD82D7-37F1-4BB3-8C6B-1D741A01CBE0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AF20A0A-445A-4271-9C24-3D4768C9AE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1A554B2-F978-4F7D-A8C1-C598273E60C1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63D8F14-DEF0-4669-99F9-D2D70E900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79FAE-E134-449E-8027-84BE18260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3129-10D1-4BD4-B234-9EEEF79FBB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8AA5E-691D-4869-9E54-A214995108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1E95E-69F2-4F77-8F3E-E2C7480882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B84A6-43E6-490A-AA69-DF810C78C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B766E-0AA1-4942-900F-10BE19EF26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79E02-AB29-4783-9A33-6E40D45F0D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6C0163-9698-48BE-A8B3-360A47BA41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1FCBC53-A22C-4E4B-8919-4893A470DEEE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AC8965FB-E8B6-4E58-8D5E-292CABEB57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>
          <a:xfrm>
            <a:off x="543443" y="1964548"/>
            <a:ext cx="7875917" cy="1641265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 algn="ctr">
              <a:defRPr/>
            </a:pPr>
            <a:r>
              <a:rPr lang="cs-CZ" sz="48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SMĚRNICOVÝ TVAR </a:t>
            </a:r>
            <a:r>
              <a:rPr lang="cs-CZ" sz="48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ROVNICE PŘÍMKY</a:t>
            </a:r>
            <a:endParaRPr lang="cs-CZ" sz="4800" b="1" kern="0" dirty="0">
              <a:solidFill>
                <a:srgbClr val="980035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 txBox="1">
            <a:spLocks noChangeArrowheads="1"/>
          </p:cNvSpPr>
          <p:nvPr/>
        </p:nvSpPr>
        <p:spPr>
          <a:xfrm>
            <a:off x="1" y="6446"/>
            <a:ext cx="9144000" cy="1641265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 algn="ctr">
              <a:defRPr/>
            </a:pPr>
            <a:r>
              <a:rPr lang="cs-CZ" sz="36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SMĚRNICOVÝ TVAR </a:t>
            </a:r>
            <a:r>
              <a:rPr lang="cs-CZ" sz="36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ROVNICE PŘÍMKY</a:t>
            </a:r>
            <a:endParaRPr lang="cs-CZ" sz="3600" b="1" kern="0" dirty="0">
              <a:solidFill>
                <a:srgbClr val="980035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84672" y="1655643"/>
            <a:ext cx="85487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Pokud přímka daná rovnicí </a:t>
            </a:r>
            <a:r>
              <a:rPr lang="cs-CZ" sz="2800" b="1" i="1" dirty="0" err="1" smtClean="0"/>
              <a:t>ax</a:t>
            </a:r>
            <a:r>
              <a:rPr lang="cs-CZ" sz="2800" b="1" i="1" dirty="0" smtClean="0"/>
              <a:t> + by + c = 0 není rovnoběžná s osou y </a:t>
            </a:r>
            <a:r>
              <a:rPr lang="cs-CZ" sz="2800" b="1" i="1" dirty="0" smtClean="0"/>
              <a:t>(b </a:t>
            </a:r>
            <a:r>
              <a:rPr lang="cs-CZ" sz="2800" b="1" i="1" dirty="0" smtClean="0"/>
              <a:t>≠ 0</a:t>
            </a:r>
            <a:r>
              <a:rPr lang="cs-CZ" sz="2800" b="1" i="1" dirty="0" smtClean="0"/>
              <a:t>), </a:t>
            </a:r>
            <a:r>
              <a:rPr lang="cs-CZ" sz="2800" dirty="0" smtClean="0"/>
              <a:t>můžeme </a:t>
            </a:r>
            <a:r>
              <a:rPr lang="cs-CZ" sz="2800" dirty="0" smtClean="0"/>
              <a:t>její rovnici psát ve </a:t>
            </a:r>
            <a:r>
              <a:rPr lang="cs-CZ" sz="2800" b="1" dirty="0" smtClean="0"/>
              <a:t>směrnicovém </a:t>
            </a:r>
            <a:r>
              <a:rPr lang="cs-CZ" sz="2800" b="1" dirty="0" smtClean="0"/>
              <a:t>tvaru:</a:t>
            </a:r>
            <a:endParaRPr lang="cs-CZ" sz="2800" dirty="0"/>
          </a:p>
        </p:txBody>
      </p:sp>
      <p:sp>
        <p:nvSpPr>
          <p:cNvPr id="11" name="Obdélník 10"/>
          <p:cNvSpPr/>
          <p:nvPr/>
        </p:nvSpPr>
        <p:spPr>
          <a:xfrm>
            <a:off x="3140016" y="3485040"/>
            <a:ext cx="2493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i="1" dirty="0" smtClean="0">
                <a:solidFill>
                  <a:srgbClr val="980035"/>
                </a:solidFill>
              </a:rPr>
              <a:t>y = </a:t>
            </a:r>
            <a:r>
              <a:rPr lang="cs-CZ" sz="3600" b="1" i="1" dirty="0" err="1" smtClean="0">
                <a:solidFill>
                  <a:srgbClr val="980035"/>
                </a:solidFill>
              </a:rPr>
              <a:t>kx</a:t>
            </a:r>
            <a:r>
              <a:rPr lang="cs-CZ" sz="3600" b="1" i="1" dirty="0" smtClean="0">
                <a:solidFill>
                  <a:srgbClr val="980035"/>
                </a:solidFill>
              </a:rPr>
              <a:t> + q</a:t>
            </a:r>
            <a:endParaRPr lang="cs-CZ" sz="3600" dirty="0">
              <a:solidFill>
                <a:srgbClr val="980035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05774" y="4735729"/>
            <a:ext cx="5831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i="1" dirty="0" smtClean="0"/>
              <a:t>k = tan </a:t>
            </a:r>
            <a:r>
              <a:rPr lang="el-GR" sz="2400" b="1" i="1" dirty="0" smtClean="0"/>
              <a:t>φ … </a:t>
            </a:r>
            <a:r>
              <a:rPr lang="cs-CZ" sz="2400" b="1" i="1" dirty="0" smtClean="0"/>
              <a:t>směrnice přímky</a:t>
            </a:r>
          </a:p>
          <a:p>
            <a:r>
              <a:rPr lang="el-GR" sz="2400" dirty="0" smtClean="0"/>
              <a:t>φ …………. </a:t>
            </a:r>
            <a:r>
              <a:rPr lang="cs-CZ" sz="2400" b="1" dirty="0" smtClean="0"/>
              <a:t>směrový úhel přímky</a:t>
            </a:r>
          </a:p>
          <a:p>
            <a:r>
              <a:rPr lang="cs-CZ" sz="2400" b="1" i="1" dirty="0" smtClean="0"/>
              <a:t>q …………. úsek na ose y</a:t>
            </a: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581025"/>
            <a:ext cx="84963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73529"/>
            <a:ext cx="89820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43744" y="2191110"/>
            <a:ext cx="6524848" cy="3203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1618" y="1383131"/>
            <a:ext cx="11906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055" y="1823078"/>
            <a:ext cx="11906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341" y="170639"/>
            <a:ext cx="8994531" cy="663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933" y="2839915"/>
            <a:ext cx="7651843" cy="1469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186" y="334903"/>
            <a:ext cx="83343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825" y="1167471"/>
            <a:ext cx="11906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882" y="1816759"/>
            <a:ext cx="781050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3519" y="1074376"/>
            <a:ext cx="8975696" cy="4235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781300"/>
            <a:ext cx="9144000" cy="10382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6600" b="1" smtClean="0">
                <a:solidFill>
                  <a:srgbClr val="990033"/>
                </a:solidFill>
                <a:latin typeface="Comic Sans MS" pitchFamily="66" charset="0"/>
              </a:rPr>
              <a:t>KONEC PREZENTACE</a:t>
            </a:r>
          </a:p>
        </p:txBody>
      </p:sp>
      <p:sp>
        <p:nvSpPr>
          <p:cNvPr id="23555" name="TextovéPole 3"/>
          <p:cNvSpPr txBox="1">
            <a:spLocks noChangeArrowheads="1"/>
          </p:cNvSpPr>
          <p:nvPr/>
        </p:nvSpPr>
        <p:spPr bwMode="auto">
          <a:xfrm>
            <a:off x="3092450" y="6073775"/>
            <a:ext cx="295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>
                <a:solidFill>
                  <a:srgbClr val="000000"/>
                </a:solidFill>
                <a:latin typeface="Calibri" pitchFamily="34" charset="0"/>
              </a:rPr>
              <a:t>Zpracoval: Mgr. Marek Lorenc</a:t>
            </a:r>
          </a:p>
          <a:p>
            <a:pPr algn="ctr"/>
            <a:r>
              <a:rPr lang="cs-CZ">
                <a:solidFill>
                  <a:srgbClr val="000000"/>
                </a:solidFill>
                <a:latin typeface="Calibri" pitchFamily="34" charset="0"/>
              </a:rPr>
              <a:t>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1025</TotalTime>
  <Words>69</Words>
  <Application>Microsoft Office PowerPoint</Application>
  <PresentationFormat>Předvádění na obrazovce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default</vt:lpstr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KONEC PREZENTACE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Marek Lorenc</dc:creator>
  <cp:lastModifiedBy>admin</cp:lastModifiedBy>
  <cp:revision>289</cp:revision>
  <dcterms:created xsi:type="dcterms:W3CDTF">2006-04-11T14:56:58Z</dcterms:created>
  <dcterms:modified xsi:type="dcterms:W3CDTF">2012-11-07T19:11:02Z</dcterms:modified>
</cp:coreProperties>
</file>