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</p:sldMasterIdLst>
  <p:sldIdLst>
    <p:sldId id="442" r:id="rId3"/>
    <p:sldId id="463" r:id="rId4"/>
    <p:sldId id="464" r:id="rId5"/>
    <p:sldId id="465" r:id="rId6"/>
    <p:sldId id="466" r:id="rId7"/>
    <p:sldId id="467" r:id="rId8"/>
    <p:sldId id="447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80035"/>
    <a:srgbClr val="FF6600"/>
    <a:srgbClr val="CC6600"/>
    <a:srgbClr val="9900CC"/>
    <a:srgbClr val="0066FF"/>
    <a:srgbClr val="009900"/>
    <a:srgbClr val="33CC33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2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9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11659-44DC-4A13-88FE-091D8559D9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1C1A0-7D0D-497E-B430-A4AB44C92F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BB751-8D8B-438C-A3F0-D42C17D818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683C357-6835-4C36-832E-8B86F258D593}" type="datetimeFigureOut">
              <a:rPr lang="cs-CZ"/>
              <a:pPr>
                <a:defRPr/>
              </a:pPr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31DF07F-2421-4FF5-8BC9-A8D98E174C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3E4DC82-4B3E-4C49-8B5C-FA27D1E5D09C}" type="datetimeFigureOut">
              <a:rPr lang="cs-CZ"/>
              <a:pPr>
                <a:defRPr/>
              </a:pPr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DBC4686-F9C5-4197-BFBF-DA1625DE1E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E6657FD-017E-4BF9-87CE-34176D9E7D5E}" type="datetimeFigureOut">
              <a:rPr lang="cs-CZ"/>
              <a:pPr>
                <a:defRPr/>
              </a:pPr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F896C35-4716-45E4-80BF-6E18D179E1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12104A1-FBFC-4CD8-AB23-7E836A124D2B}" type="datetimeFigureOut">
              <a:rPr lang="cs-CZ"/>
              <a:pPr>
                <a:defRPr/>
              </a:pPr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F8E6788-B86B-454B-8F48-0991CC1A37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4209E7C-D528-4A8D-8773-6C4B5E5C7815}" type="datetimeFigureOut">
              <a:rPr lang="cs-CZ"/>
              <a:pPr>
                <a:defRPr/>
              </a:pPr>
              <a:t>5.11.2012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54D21DC-DA11-4E98-851D-A8B0E2190C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0F4AAB4-5F4E-44FB-AEA9-6BF96DFED821}" type="datetimeFigureOut">
              <a:rPr lang="cs-CZ"/>
              <a:pPr>
                <a:defRPr/>
              </a:pPr>
              <a:t>5.11.2012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8CA70F0-9F12-45D0-ACD3-7B468F2C1E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7603F97-C133-49AD-A996-646B56E0B1E4}" type="datetimeFigureOut">
              <a:rPr lang="cs-CZ"/>
              <a:pPr>
                <a:defRPr/>
              </a:pPr>
              <a:t>5.11.2012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840A9F4-CF7E-4284-A085-E8D075C637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5DF215C-19AA-45B8-B915-C6A598BC04B3}" type="datetimeFigureOut">
              <a:rPr lang="cs-CZ"/>
              <a:pPr>
                <a:defRPr/>
              </a:pPr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4053222-414D-4FB4-9119-046389509F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BB019-5267-4663-A3A8-179EE22F77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52224EA-4FCF-4544-B277-223029F7EA67}" type="datetimeFigureOut">
              <a:rPr lang="cs-CZ"/>
              <a:pPr>
                <a:defRPr/>
              </a:pPr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5675C89-7EDE-4ABC-BC24-8B62C7A5D9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BCD82D7-37F1-4BB3-8C6B-1D741A01CBE0}" type="datetimeFigureOut">
              <a:rPr lang="cs-CZ"/>
              <a:pPr>
                <a:defRPr/>
              </a:pPr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AF20A0A-445A-4271-9C24-3D4768C9AE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1A554B2-F978-4F7D-A8C1-C598273E60C1}" type="datetimeFigureOut">
              <a:rPr lang="cs-CZ"/>
              <a:pPr>
                <a:defRPr/>
              </a:pPr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63D8F14-DEF0-4669-99F9-D2D70E9000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79FAE-E134-449E-8027-84BE18260F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3129-10D1-4BD4-B234-9EEEF79FBB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8AA5E-691D-4869-9E54-A214995108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1E95E-69F2-4F77-8F3E-E2C7480882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B84A6-43E6-490A-AA69-DF810C78C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B766E-0AA1-4942-900F-10BE19EF26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79E02-AB29-4783-9A33-6E40D45F0D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6C0163-9698-48BE-A8B3-360A47BA41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81FCBC53-A22C-4E4B-8919-4893A470DEEE}" type="datetimeFigureOut">
              <a:rPr lang="cs-CZ"/>
              <a:pPr>
                <a:defRPr/>
              </a:pPr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AC8965FB-E8B6-4E58-8D5E-292CABEB57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 txBox="1">
            <a:spLocks noChangeArrowheads="1"/>
          </p:cNvSpPr>
          <p:nvPr/>
        </p:nvSpPr>
        <p:spPr>
          <a:xfrm>
            <a:off x="543443" y="1964548"/>
            <a:ext cx="7875917" cy="1641265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 algn="ctr">
              <a:defRPr/>
            </a:pPr>
            <a:r>
              <a:rPr lang="cs-CZ" sz="4800" b="1" kern="0" dirty="0" smtClean="0">
                <a:solidFill>
                  <a:srgbClr val="980035"/>
                </a:solidFill>
                <a:latin typeface="Comic Sans MS" pitchFamily="66" charset="0"/>
                <a:ea typeface="+mj-ea"/>
                <a:cs typeface="+mj-cs"/>
              </a:rPr>
              <a:t>PARAMETRICKÉ VYJÁDŘENÍ PŘÍMKY</a:t>
            </a:r>
            <a:endParaRPr lang="cs-CZ" sz="4800" b="1" kern="0" dirty="0">
              <a:solidFill>
                <a:srgbClr val="980035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41871" y="586445"/>
            <a:ext cx="77551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Směrovým vektorem</a:t>
            </a:r>
            <a:r>
              <a:rPr lang="cs-CZ" sz="2400" b="1" dirty="0" smtClean="0"/>
              <a:t> </a:t>
            </a:r>
            <a:r>
              <a:rPr lang="cs-CZ" sz="2400" dirty="0" smtClean="0"/>
              <a:t>přímky </a:t>
            </a:r>
            <a:r>
              <a:rPr lang="cs-CZ" sz="2400" b="1" i="1" dirty="0" smtClean="0"/>
              <a:t>p</a:t>
            </a:r>
            <a:r>
              <a:rPr lang="cs-CZ" sz="2400" dirty="0" smtClean="0"/>
              <a:t> rozumíme takový vektor </a:t>
            </a:r>
            <a:r>
              <a:rPr lang="cs-CZ" sz="2400" b="1" dirty="0" smtClean="0"/>
              <a:t>u</a:t>
            </a:r>
            <a:r>
              <a:rPr lang="cs-CZ" sz="2400" dirty="0" smtClean="0"/>
              <a:t>, který lze umístit na přímku </a:t>
            </a:r>
            <a:r>
              <a:rPr lang="cs-CZ" sz="2400" b="1" i="1" dirty="0" smtClean="0"/>
              <a:t>p</a:t>
            </a:r>
            <a:r>
              <a:rPr lang="cs-CZ" sz="2400" dirty="0" smtClean="0"/>
              <a:t>.</a:t>
            </a: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4" name="Přímá spojovací šipka 3"/>
          <p:cNvCxnSpPr/>
          <p:nvPr/>
        </p:nvCxnSpPr>
        <p:spPr>
          <a:xfrm>
            <a:off x="1742608" y="1061047"/>
            <a:ext cx="2070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767751" y="1767787"/>
            <a:ext cx="70909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Normálovým vektorem </a:t>
            </a:r>
            <a:r>
              <a:rPr lang="cs-CZ" sz="2400" dirty="0" smtClean="0"/>
              <a:t>přímky </a:t>
            </a:r>
            <a:r>
              <a:rPr lang="cs-CZ" sz="2400" b="1" i="1" dirty="0" smtClean="0"/>
              <a:t>p</a:t>
            </a:r>
            <a:r>
              <a:rPr lang="cs-CZ" sz="2400" dirty="0" smtClean="0"/>
              <a:t> </a:t>
            </a:r>
            <a:r>
              <a:rPr lang="cs-CZ" sz="2400" dirty="0" smtClean="0"/>
              <a:t>rozumíme </a:t>
            </a:r>
            <a:r>
              <a:rPr lang="cs-CZ" sz="2400" dirty="0" smtClean="0"/>
              <a:t>vektor </a:t>
            </a:r>
            <a:r>
              <a:rPr lang="cs-CZ" sz="2400" b="1" dirty="0" smtClean="0"/>
              <a:t>n</a:t>
            </a:r>
            <a:r>
              <a:rPr lang="cs-CZ" sz="2400" dirty="0" smtClean="0"/>
              <a:t>, který je kolmý ke každému směrovému vektoru přímky </a:t>
            </a:r>
            <a:r>
              <a:rPr lang="cs-CZ" sz="2400" b="1" i="1" dirty="0" smtClean="0"/>
              <a:t>p</a:t>
            </a:r>
            <a:r>
              <a:rPr lang="cs-CZ" sz="2400" dirty="0" smtClean="0"/>
              <a:t>. </a:t>
            </a:r>
            <a:endParaRPr lang="cs-CZ" sz="2400" dirty="0"/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3059580" y="2214111"/>
            <a:ext cx="2070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773508" y="3291721"/>
            <a:ext cx="75596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Ze směrového vektoru uděláme normálový (a naopak) tak, že vyměníme jeho souřadnice a u jednoho z nich změníme znaménko. </a:t>
            </a:r>
            <a:endParaRPr lang="cs-CZ" sz="2400" dirty="0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2934657" y="4903878"/>
          <a:ext cx="1884209" cy="1281262"/>
        </p:xfrm>
        <a:graphic>
          <a:graphicData uri="http://schemas.openxmlformats.org/presentationml/2006/ole">
            <p:oleObj spid="_x0000_s66562" name="Rovnice" r:id="rId3" imgW="63468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62641" y="457201"/>
            <a:ext cx="26773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ZAPAMATUJ!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43795" y="1354349"/>
            <a:ext cx="58314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Každá přímka je dána bodem </a:t>
            </a:r>
            <a:r>
              <a:rPr lang="cs-CZ" sz="3200" b="1" dirty="0" smtClean="0"/>
              <a:t>a </a:t>
            </a:r>
            <a:r>
              <a:rPr lang="cs-CZ" sz="3200" b="1" dirty="0" smtClean="0"/>
              <a:t>vektorem.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43796" y="3407417"/>
            <a:ext cx="70995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Abychom mohli napsat rovnici přímky, potřebujeme bod (ležící na přímce) a vektor přímky (směrový nebo normálový).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88521" y="715992"/>
            <a:ext cx="75567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Bod </a:t>
            </a:r>
            <a:r>
              <a:rPr lang="cs-CZ" sz="2400" b="1" dirty="0" smtClean="0"/>
              <a:t>A</a:t>
            </a:r>
            <a:r>
              <a:rPr lang="en-US" sz="2400" b="1" dirty="0" smtClean="0"/>
              <a:t>[a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;a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] </a:t>
            </a:r>
            <a:r>
              <a:rPr lang="en-US" sz="2400" dirty="0" smtClean="0"/>
              <a:t>je </a:t>
            </a:r>
            <a:r>
              <a:rPr lang="en-US" sz="2400" dirty="0" err="1" smtClean="0"/>
              <a:t>bodem</a:t>
            </a:r>
            <a:r>
              <a:rPr lang="en-US" sz="2400" dirty="0" smtClean="0"/>
              <a:t> </a:t>
            </a:r>
            <a:r>
              <a:rPr lang="cs-CZ" sz="2400" dirty="0" smtClean="0"/>
              <a:t>přímky </a:t>
            </a:r>
            <a:r>
              <a:rPr lang="cs-CZ" sz="2400" b="1" i="1" dirty="0" smtClean="0"/>
              <a:t>p</a:t>
            </a:r>
            <a:r>
              <a:rPr lang="cs-CZ" sz="2400" dirty="0" smtClean="0"/>
              <a:t> a vektor </a:t>
            </a:r>
            <a:r>
              <a:rPr lang="cs-CZ" sz="2400" b="1" dirty="0" smtClean="0"/>
              <a:t>u(u</a:t>
            </a:r>
            <a:r>
              <a:rPr lang="cs-CZ" sz="2400" b="1" baseline="-25000" dirty="0" smtClean="0"/>
              <a:t>1</a:t>
            </a:r>
            <a:r>
              <a:rPr lang="cs-CZ" sz="2400" b="1" dirty="0" smtClean="0"/>
              <a:t>;u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) </a:t>
            </a:r>
            <a:r>
              <a:rPr lang="cs-CZ" sz="2400" dirty="0" smtClean="0"/>
              <a:t>je směrovým vektorem přímky </a:t>
            </a:r>
            <a:r>
              <a:rPr lang="cs-CZ" sz="2400" b="1" i="1" dirty="0" smtClean="0"/>
              <a:t>p</a:t>
            </a:r>
            <a:r>
              <a:rPr lang="cs-CZ" sz="2400" dirty="0" smtClean="0"/>
              <a:t>, pak parametrické vyjádření této přímky vypadá takto:</a:t>
            </a:r>
            <a:endParaRPr lang="cs-CZ" sz="2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998514" y="2293878"/>
          <a:ext cx="3359797" cy="1475865"/>
        </p:xfrm>
        <a:graphic>
          <a:graphicData uri="http://schemas.openxmlformats.org/presentationml/2006/ole">
            <p:oleObj spid="_x0000_s67587" name="Rovnice" r:id="rId3" imgW="1041120" imgH="457200" progId="Equation.3">
              <p:embed/>
            </p:oleObj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4711101" y="2727625"/>
          <a:ext cx="1042718" cy="540668"/>
        </p:xfrm>
        <a:graphic>
          <a:graphicData uri="http://schemas.openxmlformats.org/presentationml/2006/ole">
            <p:oleObj spid="_x0000_s67588" name="Rovnice" r:id="rId4" imgW="342720" imgH="177480" progId="Equation.3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796951" y="2743200"/>
            <a:ext cx="2562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je parametr 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62642" y="4658264"/>
            <a:ext cx="72893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 různým parametrem dostáváme různé body přímky o souřadnicích </a:t>
            </a:r>
            <a:r>
              <a:rPr lang="en-US" sz="2400" dirty="0" smtClean="0"/>
              <a:t>[</a:t>
            </a:r>
            <a:r>
              <a:rPr lang="en-US" sz="2400" dirty="0" err="1" smtClean="0"/>
              <a:t>x;y</a:t>
            </a:r>
            <a:r>
              <a:rPr lang="en-US" sz="2400" dirty="0" smtClean="0"/>
              <a:t>].</a:t>
            </a:r>
            <a:endParaRPr lang="cs-CZ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48574" y="508807"/>
            <a:ext cx="81519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Napište parametrické vyjádření přímky, která prochází body A[−5;7] B[1;−6</a:t>
            </a:r>
            <a:r>
              <a:rPr lang="en-US" sz="2400" dirty="0" smtClean="0"/>
              <a:t>].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138" y="1794385"/>
            <a:ext cx="401955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0138" y="2800350"/>
            <a:ext cx="69437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D2"/>
              </a:clrFrom>
              <a:clrTo>
                <a:srgbClr val="FFF4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5506" y="361411"/>
            <a:ext cx="68484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1888" y="426738"/>
            <a:ext cx="146685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9512" y="1696439"/>
            <a:ext cx="48101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9780" y="2598142"/>
            <a:ext cx="8479766" cy="115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1539" y="4323251"/>
            <a:ext cx="8324490" cy="717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781300"/>
            <a:ext cx="9144000" cy="10382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6600" b="1" smtClean="0">
                <a:solidFill>
                  <a:srgbClr val="990033"/>
                </a:solidFill>
                <a:latin typeface="Comic Sans MS" pitchFamily="66" charset="0"/>
              </a:rPr>
              <a:t>KONEC PREZENTACE</a:t>
            </a:r>
          </a:p>
        </p:txBody>
      </p:sp>
      <p:sp>
        <p:nvSpPr>
          <p:cNvPr id="23555" name="TextovéPole 3"/>
          <p:cNvSpPr txBox="1">
            <a:spLocks noChangeArrowheads="1"/>
          </p:cNvSpPr>
          <p:nvPr/>
        </p:nvSpPr>
        <p:spPr bwMode="auto">
          <a:xfrm>
            <a:off x="3092450" y="6073775"/>
            <a:ext cx="295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>
                <a:solidFill>
                  <a:srgbClr val="000000"/>
                </a:solidFill>
                <a:latin typeface="Calibri" pitchFamily="34" charset="0"/>
              </a:rPr>
              <a:t>Zpracoval: Mgr. Marek Lorenc</a:t>
            </a:r>
          </a:p>
          <a:p>
            <a:pPr algn="ctr"/>
            <a:r>
              <a:rPr lang="cs-CZ">
                <a:solidFill>
                  <a:srgbClr val="000000"/>
                </a:solidFill>
                <a:latin typeface="Calibri" pitchFamily="34" charset="0"/>
              </a:rPr>
              <a:t>2012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987</TotalTime>
  <Words>158</Words>
  <Application>Microsoft Office PowerPoint</Application>
  <PresentationFormat>Předvádění na obrazovce 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default</vt:lpstr>
      <vt:lpstr>Motiv sady Office</vt:lpstr>
      <vt:lpstr>Rovnice</vt:lpstr>
      <vt:lpstr>Snímek 1</vt:lpstr>
      <vt:lpstr>Snímek 2</vt:lpstr>
      <vt:lpstr>Snímek 3</vt:lpstr>
      <vt:lpstr>Snímek 4</vt:lpstr>
      <vt:lpstr>Snímek 5</vt:lpstr>
      <vt:lpstr>Snímek 6</vt:lpstr>
      <vt:lpstr>KONEC PREZENTACE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Marek Lorenc</dc:creator>
  <cp:lastModifiedBy>admin</cp:lastModifiedBy>
  <cp:revision>282</cp:revision>
  <dcterms:created xsi:type="dcterms:W3CDTF">2006-04-11T14:56:58Z</dcterms:created>
  <dcterms:modified xsi:type="dcterms:W3CDTF">2012-11-05T15:36:05Z</dcterms:modified>
</cp:coreProperties>
</file>