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63" r:id="rId2"/>
  </p:sldMasterIdLst>
  <p:sldIdLst>
    <p:sldId id="442" r:id="rId3"/>
    <p:sldId id="448" r:id="rId4"/>
    <p:sldId id="462" r:id="rId5"/>
    <p:sldId id="459" r:id="rId6"/>
    <p:sldId id="460" r:id="rId7"/>
    <p:sldId id="461" r:id="rId8"/>
    <p:sldId id="447" r:id="rId9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980035"/>
    <a:srgbClr val="FF6600"/>
    <a:srgbClr val="CC6600"/>
    <a:srgbClr val="9900CC"/>
    <a:srgbClr val="0066FF"/>
    <a:srgbClr val="009900"/>
    <a:srgbClr val="33CC33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2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36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F11659-44DC-4A13-88FE-091D8559D93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1C1A0-7D0D-497E-B430-A4AB44C92F7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B751-8D8B-438C-A3F0-D42C17D818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83C357-6835-4C36-832E-8B86F258D593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31DF07F-2421-4FF5-8BC9-A8D98E174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D3E4DC82-4B3E-4C49-8B5C-FA27D1E5D09C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DBC4686-F9C5-4197-BFBF-DA1625DE1E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3E6657FD-017E-4BF9-87CE-34176D9E7D5E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F896C35-4716-45E4-80BF-6E18D179E1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12104A1-FBFC-4CD8-AB23-7E836A124D2B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1F8E6788-B86B-454B-8F48-0991CC1A37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4209E7C-D528-4A8D-8773-6C4B5E5C7815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054D21DC-DA11-4E98-851D-A8B0E2190CF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0F4AAB4-5F4E-44FB-AEA9-6BF96DFED821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C8CA70F0-9F12-45D0-ACD3-7B468F2C1E0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7603F97-C133-49AD-A996-646B56E0B1E4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E840A9F4-CF7E-4284-A085-E8D075C63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A5DF215C-19AA-45B8-B915-C6A598BC04B3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94053222-414D-4FB4-9119-046389509F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4BB019-5267-4663-A3A8-179EE22F77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452224EA-4FCF-4544-B277-223029F7EA67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85675C89-7EDE-4ABC-BC24-8B62C7A5D9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BCD82D7-37F1-4BB3-8C6B-1D741A01CBE0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6AF20A0A-445A-4271-9C24-3D4768C9AE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51A554B2-F978-4F7D-A8C1-C598273E60C1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</a:lstStyle>
          <a:p>
            <a:pPr>
              <a:defRPr/>
            </a:pPr>
            <a:fld id="{B63D8F14-DEF0-4669-99F9-D2D70E9000F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79FAE-E134-449E-8027-84BE18260F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3129-10D1-4BD4-B234-9EEEF79FBB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08AA5E-691D-4869-9E54-A2149951086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81E95E-69F2-4F77-8F3E-E2C7480882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B84A6-43E6-490A-AA69-DF810C78C5D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B766E-0AA1-4942-900F-10BE19EF26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779E02-AB29-4783-9A33-6E40D45F0D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66C0163-9698-48BE-A8B3-360A47BA41E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9" r:id="rId2"/>
    <p:sldLayoutId id="2147483820" r:id="rId3"/>
    <p:sldLayoutId id="2147483821" r:id="rId4"/>
    <p:sldLayoutId id="2147483822" r:id="rId5"/>
    <p:sldLayoutId id="2147483823" r:id="rId6"/>
    <p:sldLayoutId id="2147483824" r:id="rId7"/>
    <p:sldLayoutId id="2147483825" r:id="rId8"/>
    <p:sldLayoutId id="2147483826" r:id="rId9"/>
    <p:sldLayoutId id="2147483827" r:id="rId10"/>
    <p:sldLayoutId id="2147483828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7171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81FCBC53-A22C-4E4B-8919-4893A470DEEE}" type="datetimeFigureOut">
              <a:rPr lang="cs-CZ"/>
              <a:pPr>
                <a:defRPr/>
              </a:pPr>
              <a:t>31.10.2012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</a:defRPr>
            </a:lvl1pPr>
          </a:lstStyle>
          <a:p>
            <a:pPr>
              <a:defRPr/>
            </a:pPr>
            <a:fld id="{AC8965FB-E8B6-4E58-8D5E-292CABEB576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2"/>
          <p:cNvSpPr txBox="1">
            <a:spLocks noChangeArrowheads="1"/>
          </p:cNvSpPr>
          <p:nvPr/>
        </p:nvSpPr>
        <p:spPr>
          <a:xfrm>
            <a:off x="888500" y="2145703"/>
            <a:ext cx="7875917" cy="1641265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>
              <a:defRPr/>
            </a:pP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OPERACE S </a:t>
            </a: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VEKTORY</a:t>
            </a:r>
            <a:endParaRPr lang="cs-CZ" sz="48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EEFF"/>
              </a:clrFrom>
              <a:clrTo>
                <a:srgbClr val="FFEEFF">
                  <a:alpha val="0"/>
                </a:srgbClr>
              </a:clrTo>
            </a:clrChange>
            <a:duotone>
              <a:prstClr val="black"/>
              <a:schemeClr val="bg1">
                <a:tint val="45000"/>
                <a:satMod val="400000"/>
              </a:schemeClr>
            </a:duotone>
          </a:blip>
          <a:srcRect r="23993"/>
          <a:stretch>
            <a:fillRect/>
          </a:stretch>
        </p:blipFill>
        <p:spPr bwMode="auto">
          <a:xfrm>
            <a:off x="448574" y="1164452"/>
            <a:ext cx="8401093" cy="5659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AutoShape 2"/>
          <p:cNvSpPr txBox="1">
            <a:spLocks noChangeArrowheads="1"/>
          </p:cNvSpPr>
          <p:nvPr/>
        </p:nvSpPr>
        <p:spPr>
          <a:xfrm>
            <a:off x="879895" y="43130"/>
            <a:ext cx="7867290" cy="957504"/>
          </a:xfrm>
          <a:prstGeom prst="roundRect">
            <a:avLst>
              <a:gd name="adj" fmla="val 50000"/>
            </a:avLst>
          </a:prstGeom>
        </p:spPr>
        <p:txBody>
          <a:bodyPr/>
          <a:lstStyle/>
          <a:p>
            <a:pPr>
              <a:defRPr/>
            </a:pPr>
            <a:r>
              <a:rPr lang="cs-CZ" sz="4800" b="1" kern="0" dirty="0" smtClean="0">
                <a:solidFill>
                  <a:srgbClr val="980035"/>
                </a:solidFill>
                <a:latin typeface="Comic Sans MS" pitchFamily="66" charset="0"/>
                <a:ea typeface="+mj-ea"/>
                <a:cs typeface="+mj-cs"/>
              </a:rPr>
              <a:t>OPERACE S VEKTORY</a:t>
            </a:r>
            <a:endParaRPr lang="cs-CZ" sz="4800" b="1" kern="0" dirty="0">
              <a:solidFill>
                <a:srgbClr val="980035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22" name="Obdélník 21"/>
          <p:cNvSpPr/>
          <p:nvPr/>
        </p:nvSpPr>
        <p:spPr>
          <a:xfrm>
            <a:off x="6737230" y="6055744"/>
            <a:ext cx="2260121" cy="51758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Pravoúhlý trojúhelník 30"/>
          <p:cNvSpPr/>
          <p:nvPr/>
        </p:nvSpPr>
        <p:spPr>
          <a:xfrm rot="16200000">
            <a:off x="5066031" y="2780029"/>
            <a:ext cx="5776546" cy="2344892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284672" y="526211"/>
            <a:ext cx="85715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Je-li skalární součin roven 0, pak jsou vektory na sebe kolmé.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4658" y="1190473"/>
            <a:ext cx="8850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Vektory nazýváme lineárně závislé, je-li jeden </a:t>
            </a:r>
            <a:r>
              <a:rPr lang="cs-CZ" sz="2400" b="1" dirty="0" smtClean="0"/>
              <a:t>k</a:t>
            </a:r>
            <a:r>
              <a:rPr lang="cs-CZ" sz="2400" dirty="0" smtClean="0"/>
              <a:t>-</a:t>
            </a:r>
            <a:r>
              <a:rPr lang="cs-CZ" sz="2400" dirty="0" smtClean="0"/>
              <a:t>násobkem druhého. Jsou-li dva vektory lineárně závislé pak jsou rovnoběžné.</a:t>
            </a:r>
            <a:endParaRPr lang="cs-CZ" dirty="0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/>
        </p:nvGraphicFramePr>
        <p:xfrm>
          <a:off x="2465388" y="2441575"/>
          <a:ext cx="1901825" cy="1135063"/>
        </p:xfrm>
        <a:graphic>
          <a:graphicData uri="http://schemas.openxmlformats.org/presentationml/2006/ole">
            <p:oleObj spid="_x0000_s38914" name="Rovnice" r:id="rId3" imgW="723600" imgH="431640" progId="Equation.3">
              <p:embed/>
            </p:oleObj>
          </a:graphicData>
        </a:graphic>
      </p:graphicFrame>
      <p:graphicFrame>
        <p:nvGraphicFramePr>
          <p:cNvPr id="6" name="Objekt 5"/>
          <p:cNvGraphicFramePr>
            <a:graphicFrameLocks noChangeAspect="1"/>
          </p:cNvGraphicFramePr>
          <p:nvPr/>
        </p:nvGraphicFramePr>
        <p:xfrm>
          <a:off x="1385019" y="4115660"/>
          <a:ext cx="1392687" cy="1671225"/>
        </p:xfrm>
        <a:graphic>
          <a:graphicData uri="http://schemas.openxmlformats.org/presentationml/2006/ole">
            <p:oleObj spid="_x0000_s38915" name="Rovnice" r:id="rId4" imgW="507960" imgH="609480" progId="Equation.3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3141663" y="4081463"/>
          <a:ext cx="2090737" cy="1739900"/>
        </p:xfrm>
        <a:graphic>
          <a:graphicData uri="http://schemas.openxmlformats.org/presentationml/2006/ole">
            <p:oleObj spid="_x0000_s38916" name="Rovnice" r:id="rId5" imgW="761760" imgH="634680" progId="Equation.3">
              <p:embed/>
            </p:oleObj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422694" y="5883215"/>
            <a:ext cx="74190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000" dirty="0" smtClean="0"/>
              <a:t>Čísla </a:t>
            </a:r>
            <a:r>
              <a:rPr lang="cs-CZ" sz="2000" b="1" dirty="0" smtClean="0"/>
              <a:t>k</a:t>
            </a:r>
            <a:r>
              <a:rPr lang="cs-CZ" sz="2000" dirty="0" smtClean="0"/>
              <a:t> se nerovnají, proto nejsou vektory </a:t>
            </a:r>
            <a:r>
              <a:rPr lang="cs-CZ" sz="2000" b="1" dirty="0" smtClean="0"/>
              <a:t>v</a:t>
            </a:r>
            <a:r>
              <a:rPr lang="cs-CZ" sz="2000" dirty="0" smtClean="0"/>
              <a:t> a </a:t>
            </a:r>
            <a:r>
              <a:rPr lang="cs-CZ" sz="2000" b="1" dirty="0" smtClean="0"/>
              <a:t>u</a:t>
            </a:r>
            <a:r>
              <a:rPr lang="cs-CZ" sz="2000" dirty="0" smtClean="0"/>
              <a:t> lineárně závislé.</a:t>
            </a:r>
            <a:endParaRPr lang="cs-CZ" dirty="0"/>
          </a:p>
        </p:txBody>
      </p:sp>
      <p:cxnSp>
        <p:nvCxnSpPr>
          <p:cNvPr id="10" name="Přímá spojovací šipka 9"/>
          <p:cNvCxnSpPr/>
          <p:nvPr/>
        </p:nvCxnSpPr>
        <p:spPr>
          <a:xfrm>
            <a:off x="5227607" y="5969479"/>
            <a:ext cx="1897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ovací šipka 10"/>
          <p:cNvCxnSpPr/>
          <p:nvPr/>
        </p:nvCxnSpPr>
        <p:spPr>
          <a:xfrm>
            <a:off x="5638800" y="5966603"/>
            <a:ext cx="18978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D2"/>
              </a:clrFrom>
              <a:clrTo>
                <a:srgbClr val="FFF4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858" y="357907"/>
            <a:ext cx="86010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151460"/>
            <a:ext cx="9127941" cy="468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129396" y="1682150"/>
            <a:ext cx="12971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b="1" dirty="0" smtClean="0"/>
              <a:t>Řešení:</a:t>
            </a:r>
            <a:endParaRPr lang="cs-CZ" sz="24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4D2"/>
              </a:clrFrom>
              <a:clrTo>
                <a:srgbClr val="FFF4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1925" y="308868"/>
            <a:ext cx="8842075" cy="49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8842" y="1142012"/>
            <a:ext cx="7753350" cy="120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4D2"/>
              </a:clrFrom>
              <a:clrTo>
                <a:srgbClr val="FFF4D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8260" y="2644715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8175" y="3495675"/>
            <a:ext cx="606742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9781" y="1411970"/>
            <a:ext cx="8774723" cy="2282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781300"/>
            <a:ext cx="9144000" cy="103822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6600" b="1" smtClean="0">
                <a:solidFill>
                  <a:srgbClr val="990033"/>
                </a:solidFill>
                <a:latin typeface="Comic Sans MS" pitchFamily="66" charset="0"/>
              </a:rPr>
              <a:t>KONEC PREZENTACE</a:t>
            </a:r>
          </a:p>
        </p:txBody>
      </p:sp>
      <p:sp>
        <p:nvSpPr>
          <p:cNvPr id="23555" name="TextovéPole 3"/>
          <p:cNvSpPr txBox="1">
            <a:spLocks noChangeArrowheads="1"/>
          </p:cNvSpPr>
          <p:nvPr/>
        </p:nvSpPr>
        <p:spPr bwMode="auto">
          <a:xfrm>
            <a:off x="3092450" y="6073775"/>
            <a:ext cx="29591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Zpracoval: Mgr. Marek Lorenc</a:t>
            </a:r>
          </a:p>
          <a:p>
            <a:pPr algn="ctr"/>
            <a:r>
              <a:rPr lang="cs-CZ">
                <a:solidFill>
                  <a:srgbClr val="000000"/>
                </a:solidFill>
                <a:latin typeface="Calibri" pitchFamily="34" charset="0"/>
              </a:rPr>
              <a:t>2012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913</TotalTime>
  <Words>63</Words>
  <Application>Microsoft Office PowerPoint</Application>
  <PresentationFormat>Předvádění na obrazovce (4:3)</PresentationFormat>
  <Paragraphs>9</Paragraphs>
  <Slides>7</Slides>
  <Notes>0</Notes>
  <HiddenSlides>0</HiddenSlides>
  <MMClips>0</MMClips>
  <ScaleCrop>false</ScaleCrop>
  <HeadingPairs>
    <vt:vector size="6" baseType="variant"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default</vt:lpstr>
      <vt:lpstr>Motiv sady Office</vt:lpstr>
      <vt:lpstr>Editor rovnic 3.0</vt:lpstr>
      <vt:lpstr>Snímek 1</vt:lpstr>
      <vt:lpstr>Snímek 2</vt:lpstr>
      <vt:lpstr>Snímek 3</vt:lpstr>
      <vt:lpstr>Snímek 4</vt:lpstr>
      <vt:lpstr>Snímek 5</vt:lpstr>
      <vt:lpstr>Snímek 6</vt:lpstr>
      <vt:lpstr>KONEC PREZENTACE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Marek Lorenc</dc:creator>
  <cp:lastModifiedBy>admin</cp:lastModifiedBy>
  <cp:revision>271</cp:revision>
  <dcterms:created xsi:type="dcterms:W3CDTF">2006-04-11T14:56:58Z</dcterms:created>
  <dcterms:modified xsi:type="dcterms:W3CDTF">2012-10-31T15:35:10Z</dcterms:modified>
</cp:coreProperties>
</file>