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63" r:id="rId2"/>
  </p:sldMasterIdLst>
  <p:sldIdLst>
    <p:sldId id="442" r:id="rId3"/>
    <p:sldId id="448" r:id="rId4"/>
    <p:sldId id="449" r:id="rId5"/>
    <p:sldId id="450" r:id="rId6"/>
    <p:sldId id="451" r:id="rId7"/>
    <p:sldId id="452" r:id="rId8"/>
    <p:sldId id="453" r:id="rId9"/>
    <p:sldId id="454" r:id="rId10"/>
    <p:sldId id="455" r:id="rId11"/>
    <p:sldId id="447" r:id="rId12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80035"/>
    <a:srgbClr val="FF6600"/>
    <a:srgbClr val="CC6600"/>
    <a:srgbClr val="9900CC"/>
    <a:srgbClr val="0066FF"/>
    <a:srgbClr val="009900"/>
    <a:srgbClr val="33CC33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24" autoAdjust="0"/>
    <p:restoredTop sz="94660"/>
  </p:normalViewPr>
  <p:slideViewPr>
    <p:cSldViewPr snapToGrid="0">
      <p:cViewPr varScale="1">
        <p:scale>
          <a:sx n="65" d="100"/>
          <a:sy n="65" d="100"/>
        </p:scale>
        <p:origin x="-120" y="-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A3D850-0416-4ADD-A645-8D5D04913A9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8CB0CB-C42A-4A20-9D5E-9FD05C70FCB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6C3F3E-E855-4AFD-B07C-AAFE743413C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AE658FA9-9420-479D-A6CC-71056707235C}" type="datetimeFigureOut">
              <a:rPr lang="cs-CZ"/>
              <a:pPr>
                <a:defRPr/>
              </a:pPr>
              <a:t>30.4.2013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6E59BAA7-7DF7-412A-9424-8787B41F4F9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B1E7828-96BE-46B7-B9BD-A1559C5F0896}" type="datetimeFigureOut">
              <a:rPr lang="cs-CZ"/>
              <a:pPr>
                <a:defRPr/>
              </a:pPr>
              <a:t>30.4.2013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BF3C71F0-6EDB-40D6-998D-AF9CA0044E0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C19E58C3-3589-4164-9126-C40BC4B368A7}" type="datetimeFigureOut">
              <a:rPr lang="cs-CZ"/>
              <a:pPr>
                <a:defRPr/>
              </a:pPr>
              <a:t>30.4.2013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C92A1E17-81F8-42CA-8FAF-34C9D7CB964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35FAB50F-6F59-429B-8EB3-9B77E3D15210}" type="datetimeFigureOut">
              <a:rPr lang="cs-CZ"/>
              <a:pPr>
                <a:defRPr/>
              </a:pPr>
              <a:t>30.4.2013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017D76D7-34E3-4FE2-865B-855CE932D14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602B10E0-F703-4222-B82C-5EEBFE4B60E2}" type="datetimeFigureOut">
              <a:rPr lang="cs-CZ"/>
              <a:pPr>
                <a:defRPr/>
              </a:pPr>
              <a:t>30.4.2013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445B070D-FFDC-4E04-9BE1-82AC213F0E9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06E8F705-FE4D-489A-8F28-D9B7349F39EE}" type="datetimeFigureOut">
              <a:rPr lang="cs-CZ"/>
              <a:pPr>
                <a:defRPr/>
              </a:pPr>
              <a:t>30.4.2013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2CC5E15D-D1D0-4CFD-AD5E-DE810055DBA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64FCA2D0-CFE3-4DA3-B286-6CBE3B308C2B}" type="datetimeFigureOut">
              <a:rPr lang="cs-CZ"/>
              <a:pPr>
                <a:defRPr/>
              </a:pPr>
              <a:t>30.4.2013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3C539D92-A5FA-4E1B-A612-2486D07DA00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1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A520219F-F051-4025-A01F-777FA3C9D9E2}" type="datetimeFigureOut">
              <a:rPr lang="cs-CZ"/>
              <a:pPr>
                <a:defRPr/>
              </a:pPr>
              <a:t>30.4.2013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99D84973-3EA9-4456-8548-041E675C870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9B2591-92CF-4D82-A5F5-A5D8EA48BCC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BD3CB143-53B4-463D-B7C5-F91EEB64A621}" type="datetimeFigureOut">
              <a:rPr lang="cs-CZ"/>
              <a:pPr>
                <a:defRPr/>
              </a:pPr>
              <a:t>30.4.2013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3A3D0388-620C-4E99-8839-B9DD5C6E1F5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AE6A4FAB-5B8C-4286-8CF2-8C5287163F43}" type="datetimeFigureOut">
              <a:rPr lang="cs-CZ"/>
              <a:pPr>
                <a:defRPr/>
              </a:pPr>
              <a:t>30.4.2013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D371C79C-BC89-49CA-B596-22C6E93F0EF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0715367B-E5B2-43B0-A4B4-67A330F2EB11}" type="datetimeFigureOut">
              <a:rPr lang="cs-CZ"/>
              <a:pPr>
                <a:defRPr/>
              </a:pPr>
              <a:t>30.4.2013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B83AE9FD-C300-4DB4-80AD-BFC9F1392D8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54AB70-58D2-4BBB-9C96-AF3D7B801A1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9F2BD-4994-45F7-8503-B2C35596247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FAB576-0F14-4C73-8B91-563906ECF6C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36B61B-7512-4ADA-B8E8-DB712AB5993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E54595-5DC0-4B74-9823-945C7A4D58E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4D3B2B-4430-41A4-AC70-DA41296DB70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AA18E5-F982-484D-B038-FC1E1794C9E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D8CEE9B3-A4F7-4C57-BEAB-D8241A42B89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7171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05C7441B-7710-4A99-A0E6-49E441ED9EA1}" type="datetimeFigureOut">
              <a:rPr lang="cs-CZ"/>
              <a:pPr>
                <a:defRPr/>
              </a:pPr>
              <a:t>30.4.2013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01439FBA-B68C-4C3D-983A-BF04C5EFADB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65" r:id="rId4"/>
    <p:sldLayoutId id="2147483866" r:id="rId5"/>
    <p:sldLayoutId id="2147483867" r:id="rId6"/>
    <p:sldLayoutId id="2147483868" r:id="rId7"/>
    <p:sldLayoutId id="2147483869" r:id="rId8"/>
    <p:sldLayoutId id="2147483870" r:id="rId9"/>
    <p:sldLayoutId id="2147483871" r:id="rId10"/>
    <p:sldLayoutId id="2147483872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7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/>
          <p:cNvSpPr txBox="1">
            <a:spLocks noChangeArrowheads="1"/>
          </p:cNvSpPr>
          <p:nvPr/>
        </p:nvSpPr>
        <p:spPr>
          <a:xfrm>
            <a:off x="1795463" y="1576388"/>
            <a:ext cx="5649912" cy="1905000"/>
          </a:xfrm>
          <a:prstGeom prst="roundRect">
            <a:avLst>
              <a:gd name="adj" fmla="val 50000"/>
            </a:avLst>
          </a:prstGeom>
        </p:spPr>
        <p:txBody>
          <a:bodyPr/>
          <a:lstStyle/>
          <a:p>
            <a:pPr>
              <a:defRPr/>
            </a:pPr>
            <a:r>
              <a:rPr lang="cs-CZ" sz="4800" b="1" kern="0" dirty="0">
                <a:solidFill>
                  <a:srgbClr val="980035"/>
                </a:solidFill>
                <a:latin typeface="Comic Sans MS" pitchFamily="66" charset="0"/>
                <a:ea typeface="+mj-ea"/>
                <a:cs typeface="+mj-cs"/>
              </a:rPr>
              <a:t>GEOMETRICKÁ</a:t>
            </a:r>
            <a:br>
              <a:rPr lang="cs-CZ" sz="4800" b="1" kern="0" dirty="0">
                <a:solidFill>
                  <a:srgbClr val="980035"/>
                </a:solidFill>
                <a:latin typeface="Comic Sans MS" pitchFamily="66" charset="0"/>
                <a:ea typeface="+mj-ea"/>
                <a:cs typeface="+mj-cs"/>
              </a:rPr>
            </a:br>
            <a:r>
              <a:rPr lang="cs-CZ" sz="4800" b="1" kern="0" dirty="0">
                <a:solidFill>
                  <a:srgbClr val="980035"/>
                </a:solidFill>
                <a:latin typeface="Comic Sans MS" pitchFamily="66" charset="0"/>
                <a:ea typeface="+mj-ea"/>
                <a:cs typeface="+mj-cs"/>
              </a:rPr>
              <a:t>POSLOUPNOST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781300"/>
            <a:ext cx="9144000" cy="10382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6600" b="1" smtClean="0">
                <a:solidFill>
                  <a:srgbClr val="990033"/>
                </a:solidFill>
                <a:latin typeface="Comic Sans MS" pitchFamily="66" charset="0"/>
              </a:rPr>
              <a:t>KONEC PREZENTACE</a:t>
            </a:r>
          </a:p>
        </p:txBody>
      </p:sp>
      <p:sp>
        <p:nvSpPr>
          <p:cNvPr id="23555" name="TextovéPole 3"/>
          <p:cNvSpPr txBox="1">
            <a:spLocks noChangeArrowheads="1"/>
          </p:cNvSpPr>
          <p:nvPr/>
        </p:nvSpPr>
        <p:spPr bwMode="auto">
          <a:xfrm>
            <a:off x="3092450" y="6073775"/>
            <a:ext cx="29591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>
                <a:solidFill>
                  <a:srgbClr val="000000"/>
                </a:solidFill>
                <a:latin typeface="Calibri" pitchFamily="34" charset="0"/>
              </a:rPr>
              <a:t>Zpracoval: Mgr. Marek Lorenc</a:t>
            </a:r>
          </a:p>
          <a:p>
            <a:pPr algn="ctr"/>
            <a:r>
              <a:rPr lang="cs-CZ">
                <a:solidFill>
                  <a:srgbClr val="000000"/>
                </a:solidFill>
                <a:latin typeface="Calibri" pitchFamily="34" charset="0"/>
              </a:rPr>
              <a:t>2012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/>
          <p:cNvSpPr txBox="1">
            <a:spLocks noChangeArrowheads="1"/>
          </p:cNvSpPr>
          <p:nvPr/>
        </p:nvSpPr>
        <p:spPr>
          <a:xfrm>
            <a:off x="684213" y="425450"/>
            <a:ext cx="7924800" cy="1143000"/>
          </a:xfrm>
          <a:prstGeom prst="roundRect">
            <a:avLst>
              <a:gd name="adj" fmla="val 21667"/>
            </a:avLst>
          </a:prstGeom>
        </p:spPr>
        <p:txBody>
          <a:bodyPr/>
          <a:lstStyle/>
          <a:p>
            <a:pPr algn="ctr">
              <a:defRPr/>
            </a:pPr>
            <a:r>
              <a:rPr lang="cs-CZ" sz="4400" b="1" kern="0" dirty="0">
                <a:solidFill>
                  <a:srgbClr val="980035"/>
                </a:solidFill>
                <a:latin typeface="Comic Sans MS" pitchFamily="66" charset="0"/>
                <a:ea typeface="+mj-ea"/>
                <a:cs typeface="+mj-cs"/>
              </a:rPr>
              <a:t>CO JE GEOMETRICKÁ POSLOUPNOST?</a:t>
            </a:r>
          </a:p>
        </p:txBody>
      </p:sp>
      <p:sp>
        <p:nvSpPr>
          <p:cNvPr id="1028" name="Text Box 67"/>
          <p:cNvSpPr txBox="1">
            <a:spLocks noChangeArrowheads="1"/>
          </p:cNvSpPr>
          <p:nvPr/>
        </p:nvSpPr>
        <p:spPr bwMode="auto">
          <a:xfrm>
            <a:off x="1219200" y="2327275"/>
            <a:ext cx="54879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 b="1">
                <a:solidFill>
                  <a:srgbClr val="080808"/>
                </a:solidFill>
              </a:rPr>
              <a:t>2,       8,       32,      128,       512……..</a:t>
            </a:r>
          </a:p>
        </p:txBody>
      </p:sp>
      <p:sp>
        <p:nvSpPr>
          <p:cNvPr id="1029" name="Text Box 68"/>
          <p:cNvSpPr txBox="1">
            <a:spLocks noChangeArrowheads="1"/>
          </p:cNvSpPr>
          <p:nvPr/>
        </p:nvSpPr>
        <p:spPr bwMode="auto">
          <a:xfrm>
            <a:off x="1547813" y="2708275"/>
            <a:ext cx="4127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000" b="1">
                <a:solidFill>
                  <a:srgbClr val="980035"/>
                </a:solidFill>
              </a:rPr>
              <a:t>·4</a:t>
            </a:r>
          </a:p>
        </p:txBody>
      </p:sp>
      <p:sp>
        <p:nvSpPr>
          <p:cNvPr id="1030" name="Text Box 69"/>
          <p:cNvSpPr txBox="1">
            <a:spLocks noChangeArrowheads="1"/>
          </p:cNvSpPr>
          <p:nvPr/>
        </p:nvSpPr>
        <p:spPr bwMode="auto">
          <a:xfrm>
            <a:off x="2454275" y="2708275"/>
            <a:ext cx="482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000" b="1">
                <a:solidFill>
                  <a:srgbClr val="980035"/>
                </a:solidFill>
              </a:rPr>
              <a:t>· 4</a:t>
            </a:r>
          </a:p>
        </p:txBody>
      </p:sp>
      <p:sp>
        <p:nvSpPr>
          <p:cNvPr id="1031" name="Text Box 70"/>
          <p:cNvSpPr txBox="1">
            <a:spLocks noChangeArrowheads="1"/>
          </p:cNvSpPr>
          <p:nvPr/>
        </p:nvSpPr>
        <p:spPr bwMode="auto">
          <a:xfrm>
            <a:off x="3422650" y="2708275"/>
            <a:ext cx="4841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000" b="1">
                <a:solidFill>
                  <a:srgbClr val="980035"/>
                </a:solidFill>
              </a:rPr>
              <a:t>· 4</a:t>
            </a:r>
          </a:p>
        </p:txBody>
      </p:sp>
      <p:sp>
        <p:nvSpPr>
          <p:cNvPr id="1032" name="Text Box 71"/>
          <p:cNvSpPr txBox="1">
            <a:spLocks noChangeArrowheads="1"/>
          </p:cNvSpPr>
          <p:nvPr/>
        </p:nvSpPr>
        <p:spPr bwMode="auto">
          <a:xfrm>
            <a:off x="4545013" y="2716213"/>
            <a:ext cx="4841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000" b="1">
                <a:solidFill>
                  <a:srgbClr val="980035"/>
                </a:solidFill>
              </a:rPr>
              <a:t>· 4</a:t>
            </a:r>
          </a:p>
        </p:txBody>
      </p:sp>
      <p:sp>
        <p:nvSpPr>
          <p:cNvPr id="1033" name="Text Box 75"/>
          <p:cNvSpPr txBox="1">
            <a:spLocks noChangeArrowheads="1"/>
          </p:cNvSpPr>
          <p:nvPr/>
        </p:nvSpPr>
        <p:spPr bwMode="auto">
          <a:xfrm>
            <a:off x="6423025" y="2716213"/>
            <a:ext cx="4968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000" b="1">
                <a:solidFill>
                  <a:srgbClr val="980035"/>
                </a:solidFill>
              </a:rPr>
              <a:t>· q</a:t>
            </a:r>
          </a:p>
        </p:txBody>
      </p:sp>
      <p:sp>
        <p:nvSpPr>
          <p:cNvPr id="1034" name="Text Box 74"/>
          <p:cNvSpPr txBox="1">
            <a:spLocks noChangeArrowheads="1"/>
          </p:cNvSpPr>
          <p:nvPr/>
        </p:nvSpPr>
        <p:spPr bwMode="auto">
          <a:xfrm>
            <a:off x="428625" y="3482975"/>
            <a:ext cx="8156575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400" b="1">
                <a:solidFill>
                  <a:srgbClr val="080808"/>
                </a:solidFill>
              </a:rPr>
              <a:t>Definice:  </a:t>
            </a:r>
          </a:p>
          <a:p>
            <a:endParaRPr lang="cs-CZ" sz="2400" b="1">
              <a:solidFill>
                <a:srgbClr val="080808"/>
              </a:solidFill>
            </a:endParaRPr>
          </a:p>
          <a:p>
            <a:r>
              <a:rPr lang="cs-CZ" sz="2400" b="1">
                <a:solidFill>
                  <a:srgbClr val="980035"/>
                </a:solidFill>
              </a:rPr>
              <a:t>Posloupnost</a:t>
            </a:r>
            <a:r>
              <a:rPr lang="cs-CZ" sz="2400" b="1">
                <a:solidFill>
                  <a:srgbClr val="080808"/>
                </a:solidFill>
              </a:rPr>
              <a:t> </a:t>
            </a:r>
            <a:r>
              <a:rPr lang="cs-CZ" sz="2400">
                <a:solidFill>
                  <a:srgbClr val="080808"/>
                </a:solidFill>
              </a:rPr>
              <a:t>se nazývá</a:t>
            </a:r>
            <a:r>
              <a:rPr lang="cs-CZ" sz="2400" b="1">
                <a:solidFill>
                  <a:srgbClr val="080808"/>
                </a:solidFill>
              </a:rPr>
              <a:t> </a:t>
            </a:r>
            <a:r>
              <a:rPr lang="cs-CZ" sz="2400" b="1">
                <a:solidFill>
                  <a:srgbClr val="980035"/>
                </a:solidFill>
              </a:rPr>
              <a:t>geometrická</a:t>
            </a:r>
            <a:r>
              <a:rPr lang="cs-CZ" sz="2400">
                <a:solidFill>
                  <a:srgbClr val="080808"/>
                </a:solidFill>
              </a:rPr>
              <a:t>, právě když podíl dvou po sobě jdoucích členů je konstantní. Tato konstanta se nazývá </a:t>
            </a:r>
            <a:r>
              <a:rPr lang="cs-CZ" sz="2400" b="1">
                <a:solidFill>
                  <a:srgbClr val="980035"/>
                </a:solidFill>
              </a:rPr>
              <a:t>kvocient.</a:t>
            </a:r>
            <a:endParaRPr lang="cs-CZ" sz="2400" b="1" i="1">
              <a:solidFill>
                <a:srgbClr val="980035"/>
              </a:solidFill>
            </a:endParaRPr>
          </a:p>
        </p:txBody>
      </p:sp>
      <p:graphicFrame>
        <p:nvGraphicFramePr>
          <p:cNvPr id="1026" name="Object 13"/>
          <p:cNvGraphicFramePr>
            <a:graphicFrameLocks noChangeAspect="1"/>
          </p:cNvGraphicFramePr>
          <p:nvPr/>
        </p:nvGraphicFramePr>
        <p:xfrm>
          <a:off x="4556125" y="5133975"/>
          <a:ext cx="1517650" cy="1225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Rovnice" r:id="rId3" imgW="533160" imgH="431640" progId="Equation.3">
                  <p:embed/>
                </p:oleObj>
              </mc:Choice>
              <mc:Fallback>
                <p:oleObj name="Rovnice" r:id="rId3" imgW="533160" imgH="43164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6125" y="5133975"/>
                        <a:ext cx="1517650" cy="1225550"/>
                      </a:xfrm>
                      <a:prstGeom prst="rect">
                        <a:avLst/>
                      </a:prstGeom>
                      <a:solidFill>
                        <a:srgbClr val="FF9900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25"/>
          <p:cNvSpPr txBox="1">
            <a:spLocks noChangeArrowheads="1"/>
          </p:cNvSpPr>
          <p:nvPr/>
        </p:nvSpPr>
        <p:spPr bwMode="auto">
          <a:xfrm>
            <a:off x="508000" y="1074738"/>
            <a:ext cx="81565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400">
                <a:solidFill>
                  <a:srgbClr val="080808"/>
                </a:solidFill>
                <a:cs typeface="Arial" charset="0"/>
              </a:rPr>
              <a:t>Pro </a:t>
            </a:r>
            <a:r>
              <a:rPr lang="cs-CZ" sz="2400" i="1">
                <a:solidFill>
                  <a:srgbClr val="080808"/>
                </a:solidFill>
                <a:cs typeface="Arial" charset="0"/>
              </a:rPr>
              <a:t>n-tý</a:t>
            </a:r>
            <a:r>
              <a:rPr lang="cs-CZ" sz="2400">
                <a:solidFill>
                  <a:srgbClr val="080808"/>
                </a:solidFill>
                <a:cs typeface="Arial" charset="0"/>
              </a:rPr>
              <a:t> člen  geometrické posloupnosti s prvním členem </a:t>
            </a:r>
            <a:r>
              <a:rPr lang="cs-CZ" sz="2400" i="1">
                <a:solidFill>
                  <a:srgbClr val="080808"/>
                </a:solidFill>
                <a:cs typeface="Arial" charset="0"/>
              </a:rPr>
              <a:t>a</a:t>
            </a:r>
            <a:r>
              <a:rPr lang="cs-CZ" sz="2400" i="1" baseline="-25000">
                <a:solidFill>
                  <a:srgbClr val="080808"/>
                </a:solidFill>
                <a:cs typeface="Arial" charset="0"/>
              </a:rPr>
              <a:t>1</a:t>
            </a:r>
            <a:r>
              <a:rPr lang="cs-CZ" sz="2400">
                <a:solidFill>
                  <a:srgbClr val="080808"/>
                </a:solidFill>
                <a:cs typeface="Arial" charset="0"/>
              </a:rPr>
              <a:t> a kvocientem q platí:</a:t>
            </a:r>
          </a:p>
        </p:txBody>
      </p:sp>
      <p:graphicFrame>
        <p:nvGraphicFramePr>
          <p:cNvPr id="16410" name="Object 26"/>
          <p:cNvGraphicFramePr>
            <a:graphicFrameLocks noChangeAspect="1"/>
          </p:cNvGraphicFramePr>
          <p:nvPr/>
        </p:nvGraphicFramePr>
        <p:xfrm>
          <a:off x="2225675" y="2852738"/>
          <a:ext cx="4637088" cy="1573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Rovnice" r:id="rId3" imgW="711000" imgH="241200" progId="Equation.3">
                  <p:embed/>
                </p:oleObj>
              </mc:Choice>
              <mc:Fallback>
                <p:oleObj name="Rovnice" r:id="rId3" imgW="711000" imgH="24120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5675" y="2852738"/>
                        <a:ext cx="4637088" cy="1573212"/>
                      </a:xfrm>
                      <a:prstGeom prst="rect">
                        <a:avLst/>
                      </a:prstGeom>
                      <a:solidFill>
                        <a:srgbClr val="FF9900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14"/>
          <p:cNvSpPr txBox="1">
            <a:spLocks noChangeArrowheads="1"/>
          </p:cNvSpPr>
          <p:nvPr/>
        </p:nvSpPr>
        <p:spPr bwMode="auto">
          <a:xfrm>
            <a:off x="560388" y="1119188"/>
            <a:ext cx="81565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400">
                <a:solidFill>
                  <a:srgbClr val="080808"/>
                </a:solidFill>
                <a:cs typeface="Arial" charset="0"/>
              </a:rPr>
              <a:t>Pro </a:t>
            </a:r>
            <a:r>
              <a:rPr lang="cs-CZ" sz="2400" i="1">
                <a:solidFill>
                  <a:srgbClr val="080808"/>
                </a:solidFill>
                <a:cs typeface="Arial" charset="0"/>
              </a:rPr>
              <a:t>r-tý</a:t>
            </a:r>
            <a:r>
              <a:rPr lang="cs-CZ" sz="2400">
                <a:solidFill>
                  <a:srgbClr val="080808"/>
                </a:solidFill>
                <a:cs typeface="Arial" charset="0"/>
              </a:rPr>
              <a:t> a </a:t>
            </a:r>
            <a:r>
              <a:rPr lang="cs-CZ" sz="2400" i="1">
                <a:solidFill>
                  <a:srgbClr val="080808"/>
                </a:solidFill>
                <a:cs typeface="Arial" charset="0"/>
              </a:rPr>
              <a:t>s-tý</a:t>
            </a:r>
            <a:r>
              <a:rPr lang="cs-CZ" sz="2400">
                <a:solidFill>
                  <a:srgbClr val="080808"/>
                </a:solidFill>
                <a:cs typeface="Arial" charset="0"/>
              </a:rPr>
              <a:t> člen geometrické posloupnosti s kvocientem q</a:t>
            </a:r>
            <a:r>
              <a:rPr lang="cs-CZ" sz="2400" i="1">
                <a:solidFill>
                  <a:srgbClr val="080808"/>
                </a:solidFill>
                <a:cs typeface="Arial" charset="0"/>
              </a:rPr>
              <a:t> </a:t>
            </a:r>
            <a:r>
              <a:rPr lang="cs-CZ" sz="2400">
                <a:solidFill>
                  <a:srgbClr val="080808"/>
                </a:solidFill>
                <a:cs typeface="Arial" charset="0"/>
              </a:rPr>
              <a:t>platí:</a:t>
            </a:r>
          </a:p>
        </p:txBody>
      </p:sp>
      <p:graphicFrame>
        <p:nvGraphicFramePr>
          <p:cNvPr id="21519" name="Object 15"/>
          <p:cNvGraphicFramePr>
            <a:graphicFrameLocks noChangeAspect="1"/>
          </p:cNvGraphicFramePr>
          <p:nvPr/>
        </p:nvGraphicFramePr>
        <p:xfrm>
          <a:off x="2333625" y="3060700"/>
          <a:ext cx="4294188" cy="143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Rovnice" r:id="rId3" imgW="723600" imgH="241200" progId="Equation.3">
                  <p:embed/>
                </p:oleObj>
              </mc:Choice>
              <mc:Fallback>
                <p:oleObj name="Rovnice" r:id="rId3" imgW="723600" imgH="2412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3625" y="3060700"/>
                        <a:ext cx="4294188" cy="1431925"/>
                      </a:xfrm>
                      <a:prstGeom prst="rect">
                        <a:avLst/>
                      </a:prstGeom>
                      <a:solidFill>
                        <a:srgbClr val="FF9900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4"/>
          <p:cNvSpPr txBox="1">
            <a:spLocks noChangeArrowheads="1"/>
          </p:cNvSpPr>
          <p:nvPr/>
        </p:nvSpPr>
        <p:spPr bwMode="auto">
          <a:xfrm>
            <a:off x="603250" y="1179513"/>
            <a:ext cx="81565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400">
                <a:solidFill>
                  <a:srgbClr val="080808"/>
                </a:solidFill>
                <a:cs typeface="Arial" charset="0"/>
              </a:rPr>
              <a:t>Pro součet</a:t>
            </a:r>
            <a:r>
              <a:rPr lang="cs-CZ" sz="2400" i="1">
                <a:solidFill>
                  <a:srgbClr val="080808"/>
                </a:solidFill>
                <a:cs typeface="Arial" charset="0"/>
              </a:rPr>
              <a:t> s</a:t>
            </a:r>
            <a:r>
              <a:rPr lang="cs-CZ" sz="2400" i="1" baseline="-25000">
                <a:solidFill>
                  <a:srgbClr val="080808"/>
                </a:solidFill>
                <a:cs typeface="Arial" charset="0"/>
              </a:rPr>
              <a:t>n</a:t>
            </a:r>
            <a:r>
              <a:rPr lang="cs-CZ" sz="2400">
                <a:solidFill>
                  <a:srgbClr val="080808"/>
                </a:solidFill>
                <a:cs typeface="Arial" charset="0"/>
              </a:rPr>
              <a:t> prvních n členů geometrické posloupnosti platí:</a:t>
            </a:r>
          </a:p>
        </p:txBody>
      </p:sp>
      <p:graphicFrame>
        <p:nvGraphicFramePr>
          <p:cNvPr id="45061" name="Object 5"/>
          <p:cNvGraphicFramePr>
            <a:graphicFrameLocks noChangeAspect="1"/>
          </p:cNvGraphicFramePr>
          <p:nvPr/>
        </p:nvGraphicFramePr>
        <p:xfrm>
          <a:off x="2146300" y="2544763"/>
          <a:ext cx="4678363" cy="2444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Rovnice" r:id="rId3" imgW="850680" imgH="444240" progId="Equation.3">
                  <p:embed/>
                </p:oleObj>
              </mc:Choice>
              <mc:Fallback>
                <p:oleObj name="Rovnice" r:id="rId3" imgW="850680" imgH="4442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6300" y="2544763"/>
                        <a:ext cx="4678363" cy="2444750"/>
                      </a:xfrm>
                      <a:prstGeom prst="rect">
                        <a:avLst/>
                      </a:prstGeom>
                      <a:solidFill>
                        <a:srgbClr val="FF9900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Obdélník 2"/>
          <p:cNvSpPr>
            <a:spLocks noChangeArrowheads="1"/>
          </p:cNvSpPr>
          <p:nvPr/>
        </p:nvSpPr>
        <p:spPr bwMode="auto">
          <a:xfrm>
            <a:off x="276225" y="276225"/>
            <a:ext cx="862647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/>
              <a:t>Doplň do tabulky číselné hodnoty, víš-li, že se jedná ve všech případech o geometrickou posloupnost.</a:t>
            </a:r>
          </a:p>
        </p:txBody>
      </p:sp>
      <p:pic>
        <p:nvPicPr>
          <p:cNvPr id="20483" name="Obrázek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1925" y="1635125"/>
            <a:ext cx="6003925" cy="480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Obdélník 1"/>
          <p:cNvSpPr>
            <a:spLocks noChangeArrowheads="1"/>
          </p:cNvSpPr>
          <p:nvPr/>
        </p:nvSpPr>
        <p:spPr bwMode="auto">
          <a:xfrm>
            <a:off x="327025" y="457200"/>
            <a:ext cx="856615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/>
              <a:t>Urči a</a:t>
            </a:r>
            <a:r>
              <a:rPr lang="cs-CZ" sz="2800" baseline="-25000"/>
              <a:t>1</a:t>
            </a:r>
            <a:r>
              <a:rPr lang="cs-CZ" sz="2800"/>
              <a:t> a q geometrické posloupnosti, pro kterou platí  a</a:t>
            </a:r>
            <a:r>
              <a:rPr lang="cs-CZ" sz="2800" baseline="-25000"/>
              <a:t>1</a:t>
            </a:r>
            <a:r>
              <a:rPr lang="cs-CZ" sz="2800"/>
              <a:t> - a</a:t>
            </a:r>
            <a:r>
              <a:rPr lang="cs-CZ" sz="2800" baseline="-25000"/>
              <a:t>3</a:t>
            </a:r>
            <a:r>
              <a:rPr lang="cs-CZ" sz="2800"/>
              <a:t> = -16 ; a</a:t>
            </a:r>
            <a:r>
              <a:rPr lang="cs-CZ" sz="2800" baseline="-25000"/>
              <a:t>1</a:t>
            </a:r>
            <a:r>
              <a:rPr lang="cs-CZ" sz="2800"/>
              <a:t> + a</a:t>
            </a:r>
            <a:r>
              <a:rPr lang="cs-CZ" sz="2800" baseline="-25000"/>
              <a:t>2</a:t>
            </a:r>
            <a:r>
              <a:rPr lang="cs-CZ" sz="2800"/>
              <a:t> = 8</a:t>
            </a:r>
          </a:p>
        </p:txBody>
      </p:sp>
      <p:sp>
        <p:nvSpPr>
          <p:cNvPr id="21507" name="TextovéPole 2"/>
          <p:cNvSpPr txBox="1">
            <a:spLocks noChangeArrowheads="1"/>
          </p:cNvSpPr>
          <p:nvPr/>
        </p:nvSpPr>
        <p:spPr bwMode="auto">
          <a:xfrm>
            <a:off x="439738" y="2501900"/>
            <a:ext cx="8323262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cs-CZ" b="1">
                <a:solidFill>
                  <a:srgbClr val="002060"/>
                </a:solidFill>
              </a:rPr>
              <a:t>Postup řešení:</a:t>
            </a:r>
          </a:p>
          <a:p>
            <a:pPr>
              <a:lnSpc>
                <a:spcPct val="200000"/>
              </a:lnSpc>
            </a:pPr>
            <a:r>
              <a:rPr lang="cs-CZ">
                <a:solidFill>
                  <a:srgbClr val="980035"/>
                </a:solidFill>
              </a:rPr>
              <a:t>Každý člen s i vyjádříme pomocí členu </a:t>
            </a:r>
            <a:r>
              <a:rPr lang="cs-CZ" b="1">
                <a:solidFill>
                  <a:srgbClr val="980035"/>
                </a:solidFill>
              </a:rPr>
              <a:t>a</a:t>
            </a:r>
            <a:r>
              <a:rPr lang="cs-CZ" b="1" baseline="-25000">
                <a:solidFill>
                  <a:srgbClr val="980035"/>
                </a:solidFill>
              </a:rPr>
              <a:t>1</a:t>
            </a:r>
            <a:r>
              <a:rPr lang="cs-CZ">
                <a:solidFill>
                  <a:srgbClr val="980035"/>
                </a:solidFill>
              </a:rPr>
              <a:t> a kvocientu </a:t>
            </a:r>
            <a:r>
              <a:rPr lang="cs-CZ" b="1">
                <a:solidFill>
                  <a:srgbClr val="980035"/>
                </a:solidFill>
              </a:rPr>
              <a:t>q</a:t>
            </a:r>
            <a:r>
              <a:rPr lang="cs-CZ">
                <a:solidFill>
                  <a:srgbClr val="980035"/>
                </a:solidFill>
              </a:rPr>
              <a:t> dle vztahu pro n-tý člen.</a:t>
            </a:r>
          </a:p>
          <a:p>
            <a:pPr>
              <a:lnSpc>
                <a:spcPct val="200000"/>
              </a:lnSpc>
            </a:pPr>
            <a:r>
              <a:rPr lang="cs-CZ">
                <a:solidFill>
                  <a:srgbClr val="980035"/>
                </a:solidFill>
              </a:rPr>
              <a:t>Dále pak řešíme soustavu dvou lineárních rovnic o dvou neznámých.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155575" y="212725"/>
            <a:ext cx="87820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cs-CZ" sz="2000" dirty="0"/>
              <a:t>Přičteme-li k číslům x = 8, y = 24 a z = 56 stejné číslo, dostaneme první 3 členy geometrické posloupnosti. V této posloupnosti urči součet prvních 10 členů.</a:t>
            </a:r>
            <a:endParaRPr lang="cs-CZ" sz="2000" dirty="0">
              <a:latin typeface="+mn-lt"/>
            </a:endParaRPr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984250" y="3071813"/>
          <a:ext cx="3617913" cy="1454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Rovnice" r:id="rId3" imgW="977760" imgH="393480" progId="Equation.3">
                  <p:embed/>
                </p:oleObj>
              </mc:Choice>
              <mc:Fallback>
                <p:oleObj name="Rovnice" r:id="rId3" imgW="977760" imgH="3934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4250" y="3071813"/>
                        <a:ext cx="3617913" cy="1454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04" name="Object 4"/>
          <p:cNvGraphicFramePr>
            <a:graphicFrameLocks noChangeAspect="1"/>
          </p:cNvGraphicFramePr>
          <p:nvPr/>
        </p:nvGraphicFramePr>
        <p:xfrm>
          <a:off x="898525" y="1517650"/>
          <a:ext cx="1543050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Rovnice" r:id="rId5" imgW="672840" imgH="393480" progId="Equation.3">
                  <p:embed/>
                </p:oleObj>
              </mc:Choice>
              <mc:Fallback>
                <p:oleObj name="Rovnice" r:id="rId5" imgW="672840" imgH="3934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8525" y="1517650"/>
                        <a:ext cx="1543050" cy="904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05" name="Object 5"/>
          <p:cNvGraphicFramePr>
            <a:graphicFrameLocks noChangeAspect="1"/>
          </p:cNvGraphicFramePr>
          <p:nvPr/>
        </p:nvGraphicFramePr>
        <p:xfrm>
          <a:off x="2967038" y="1536700"/>
          <a:ext cx="1492250" cy="87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Rovnice" r:id="rId7" imgW="672840" imgH="393480" progId="Equation.3">
                  <p:embed/>
                </p:oleObj>
              </mc:Choice>
              <mc:Fallback>
                <p:oleObj name="Rovnice" r:id="rId7" imgW="672840" imgH="39348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67038" y="1536700"/>
                        <a:ext cx="1492250" cy="873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6" name="TextovéPole 11"/>
          <p:cNvSpPr txBox="1">
            <a:spLocks noChangeArrowheads="1"/>
          </p:cNvSpPr>
          <p:nvPr/>
        </p:nvSpPr>
        <p:spPr bwMode="auto">
          <a:xfrm>
            <a:off x="431800" y="5373688"/>
            <a:ext cx="78057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000" dirty="0"/>
              <a:t>Princip řešení je tedy jasný a další výpočet zvládne i cvičená opice!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>
            <a:spLocks noChangeArrowheads="1"/>
          </p:cNvSpPr>
          <p:nvPr/>
        </p:nvSpPr>
        <p:spPr bwMode="auto">
          <a:xfrm>
            <a:off x="404813" y="1600200"/>
            <a:ext cx="8281987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cs-CZ" sz="3600"/>
              <a:t>Urči tři reálná čísla větší než 32 a menší než 162 taková, že spolu s čísly 32 a 162 tvoří pět po sobě jdoucích členů geometrické posloupnosti.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">
  <a:themeElements>
    <a:clrScheme name="defaul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</Template>
  <TotalTime>983</TotalTime>
  <Words>241</Words>
  <Application>Microsoft Office PowerPoint</Application>
  <PresentationFormat>Předvádění na obrazovce (4:3)</PresentationFormat>
  <Paragraphs>25</Paragraphs>
  <Slides>10</Slides>
  <Notes>0</Notes>
  <HiddenSlides>0</HiddenSlides>
  <MMClips>0</MMClips>
  <ScaleCrop>false</ScaleCrop>
  <HeadingPairs>
    <vt:vector size="6" baseType="variant">
      <vt:variant>
        <vt:lpstr>Motiv</vt:lpstr>
      </vt:variant>
      <vt:variant>
        <vt:i4>2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3" baseType="lpstr">
      <vt:lpstr>default</vt:lpstr>
      <vt:lpstr>Motiv sady Office</vt:lpstr>
      <vt:lpstr>Rovnice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KONEC PREZENTACE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Marek Lorenc</dc:creator>
  <cp:lastModifiedBy>Marek Lorenc</cp:lastModifiedBy>
  <cp:revision>256</cp:revision>
  <dcterms:created xsi:type="dcterms:W3CDTF">2006-04-11T14:56:58Z</dcterms:created>
  <dcterms:modified xsi:type="dcterms:W3CDTF">2013-04-30T06:28:54Z</dcterms:modified>
</cp:coreProperties>
</file>