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63" r:id="rId2"/>
  </p:sldMasterIdLst>
  <p:sldIdLst>
    <p:sldId id="442" r:id="rId3"/>
    <p:sldId id="448" r:id="rId4"/>
    <p:sldId id="449" r:id="rId5"/>
    <p:sldId id="450" r:id="rId6"/>
    <p:sldId id="451" r:id="rId7"/>
    <p:sldId id="452" r:id="rId8"/>
    <p:sldId id="453" r:id="rId9"/>
    <p:sldId id="454" r:id="rId10"/>
    <p:sldId id="455" r:id="rId11"/>
    <p:sldId id="447" r:id="rId1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0035"/>
    <a:srgbClr val="FF6600"/>
    <a:srgbClr val="CC6600"/>
    <a:srgbClr val="9900CC"/>
    <a:srgbClr val="0066FF"/>
    <a:srgbClr val="009900"/>
    <a:srgbClr val="33CC33"/>
    <a:srgbClr val="66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2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93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11659-44DC-4A13-88FE-091D8559D93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1C1A0-7D0D-497E-B430-A4AB44C92F7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BB751-8D8B-438C-A3F0-D42C17D818E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683C357-6835-4C36-832E-8B86F258D593}" type="datetimeFigureOut">
              <a:rPr lang="cs-CZ"/>
              <a:pPr>
                <a:defRPr/>
              </a:pPr>
              <a:t>19.4.2012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31DF07F-2421-4FF5-8BC9-A8D98E174CD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3E4DC82-4B3E-4C49-8B5C-FA27D1E5D09C}" type="datetimeFigureOut">
              <a:rPr lang="cs-CZ"/>
              <a:pPr>
                <a:defRPr/>
              </a:pPr>
              <a:t>19.4.2012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DBC4686-F9C5-4197-BFBF-DA1625DE1EC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E6657FD-017E-4BF9-87CE-34176D9E7D5E}" type="datetimeFigureOut">
              <a:rPr lang="cs-CZ"/>
              <a:pPr>
                <a:defRPr/>
              </a:pPr>
              <a:t>19.4.2012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F896C35-4716-45E4-80BF-6E18D179E1F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12104A1-FBFC-4CD8-AB23-7E836A124D2B}" type="datetimeFigureOut">
              <a:rPr lang="cs-CZ"/>
              <a:pPr>
                <a:defRPr/>
              </a:pPr>
              <a:t>19.4.2012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F8E6788-B86B-454B-8F48-0991CC1A377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4209E7C-D528-4A8D-8773-6C4B5E5C7815}" type="datetimeFigureOut">
              <a:rPr lang="cs-CZ"/>
              <a:pPr>
                <a:defRPr/>
              </a:pPr>
              <a:t>19.4.2012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54D21DC-DA11-4E98-851D-A8B0E2190CF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0F4AAB4-5F4E-44FB-AEA9-6BF96DFED821}" type="datetimeFigureOut">
              <a:rPr lang="cs-CZ"/>
              <a:pPr>
                <a:defRPr/>
              </a:pPr>
              <a:t>19.4.2012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8CA70F0-9F12-45D0-ACD3-7B468F2C1E0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7603F97-C133-49AD-A996-646B56E0B1E4}" type="datetimeFigureOut">
              <a:rPr lang="cs-CZ"/>
              <a:pPr>
                <a:defRPr/>
              </a:pPr>
              <a:t>19.4.2012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840A9F4-CF7E-4284-A085-E8D075C6377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5DF215C-19AA-45B8-B915-C6A598BC04B3}" type="datetimeFigureOut">
              <a:rPr lang="cs-CZ"/>
              <a:pPr>
                <a:defRPr/>
              </a:pPr>
              <a:t>19.4.2012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4053222-414D-4FB4-9119-046389509F0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BB019-5267-4663-A3A8-179EE22F77B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52224EA-4FCF-4544-B277-223029F7EA67}" type="datetimeFigureOut">
              <a:rPr lang="cs-CZ"/>
              <a:pPr>
                <a:defRPr/>
              </a:pPr>
              <a:t>19.4.2012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5675C89-7EDE-4ABC-BC24-8B62C7A5D91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BCD82D7-37F1-4BB3-8C6B-1D741A01CBE0}" type="datetimeFigureOut">
              <a:rPr lang="cs-CZ"/>
              <a:pPr>
                <a:defRPr/>
              </a:pPr>
              <a:t>19.4.2012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AF20A0A-445A-4271-9C24-3D4768C9AE3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1A554B2-F978-4F7D-A8C1-C598273E60C1}" type="datetimeFigureOut">
              <a:rPr lang="cs-CZ"/>
              <a:pPr>
                <a:defRPr/>
              </a:pPr>
              <a:t>19.4.2012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63D8F14-DEF0-4669-99F9-D2D70E9000F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79FAE-E134-449E-8027-84BE18260F7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E3129-10D1-4BD4-B234-9EEEF79FBBD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8AA5E-691D-4869-9E54-A2149951086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81E95E-69F2-4F77-8F3E-E2C7480882B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2B84A6-43E6-490A-AA69-DF810C78C5D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B766E-0AA1-4942-900F-10BE19EF26B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79E02-AB29-4783-9A33-6E40D45F0D3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66C0163-9698-48BE-A8B3-360A47BA41E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7171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81FCBC53-A22C-4E4B-8919-4893A470DEEE}" type="datetimeFigureOut">
              <a:rPr lang="cs-CZ"/>
              <a:pPr>
                <a:defRPr/>
              </a:pPr>
              <a:t>19.4.2012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AC8965FB-E8B6-4E58-8D5E-292CABEB576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/>
          <p:cNvSpPr txBox="1">
            <a:spLocks noChangeArrowheads="1"/>
          </p:cNvSpPr>
          <p:nvPr/>
        </p:nvSpPr>
        <p:spPr>
          <a:xfrm>
            <a:off x="1795463" y="1576388"/>
            <a:ext cx="5649912" cy="1905000"/>
          </a:xfrm>
          <a:prstGeom prst="roundRect">
            <a:avLst>
              <a:gd name="adj" fmla="val 50000"/>
            </a:avLst>
          </a:prstGeom>
        </p:spPr>
        <p:txBody>
          <a:bodyPr/>
          <a:lstStyle/>
          <a:p>
            <a:pPr>
              <a:defRPr/>
            </a:pPr>
            <a:r>
              <a:rPr lang="cs-CZ" sz="4800" b="1" kern="0" dirty="0">
                <a:solidFill>
                  <a:srgbClr val="980035"/>
                </a:solidFill>
                <a:latin typeface="Comic Sans MS" pitchFamily="66" charset="0"/>
                <a:ea typeface="+mj-ea"/>
                <a:cs typeface="+mj-cs"/>
              </a:rPr>
              <a:t>ARITMETICKÁ</a:t>
            </a:r>
            <a:br>
              <a:rPr lang="cs-CZ" sz="4800" b="1" kern="0" dirty="0">
                <a:solidFill>
                  <a:srgbClr val="980035"/>
                </a:solidFill>
                <a:latin typeface="Comic Sans MS" pitchFamily="66" charset="0"/>
                <a:ea typeface="+mj-ea"/>
                <a:cs typeface="+mj-cs"/>
              </a:rPr>
            </a:br>
            <a:r>
              <a:rPr lang="cs-CZ" sz="4800" b="1" kern="0" dirty="0">
                <a:solidFill>
                  <a:srgbClr val="980035"/>
                </a:solidFill>
                <a:latin typeface="Comic Sans MS" pitchFamily="66" charset="0"/>
                <a:ea typeface="+mj-ea"/>
                <a:cs typeface="+mj-cs"/>
              </a:rPr>
              <a:t>POSLOUPNOST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781300"/>
            <a:ext cx="9144000" cy="10382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6600" b="1" smtClean="0">
                <a:solidFill>
                  <a:srgbClr val="990033"/>
                </a:solidFill>
                <a:latin typeface="Comic Sans MS" pitchFamily="66" charset="0"/>
              </a:rPr>
              <a:t>KONEC PREZENTACE</a:t>
            </a:r>
          </a:p>
        </p:txBody>
      </p:sp>
      <p:sp>
        <p:nvSpPr>
          <p:cNvPr id="23555" name="TextovéPole 3"/>
          <p:cNvSpPr txBox="1">
            <a:spLocks noChangeArrowheads="1"/>
          </p:cNvSpPr>
          <p:nvPr/>
        </p:nvSpPr>
        <p:spPr bwMode="auto">
          <a:xfrm>
            <a:off x="3092450" y="6073775"/>
            <a:ext cx="29591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>
                <a:solidFill>
                  <a:srgbClr val="000000"/>
                </a:solidFill>
                <a:latin typeface="Calibri" pitchFamily="34" charset="0"/>
              </a:rPr>
              <a:t>Zpracoval: Mgr. Marek Lorenc</a:t>
            </a:r>
          </a:p>
          <a:p>
            <a:pPr algn="ctr"/>
            <a:r>
              <a:rPr lang="cs-CZ">
                <a:solidFill>
                  <a:srgbClr val="000000"/>
                </a:solidFill>
                <a:latin typeface="Calibri" pitchFamily="34" charset="0"/>
              </a:rPr>
              <a:t>2012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/>
          <p:cNvSpPr txBox="1">
            <a:spLocks noChangeArrowheads="1"/>
          </p:cNvSpPr>
          <p:nvPr/>
        </p:nvSpPr>
        <p:spPr>
          <a:xfrm>
            <a:off x="684213" y="425450"/>
            <a:ext cx="7924800" cy="1143000"/>
          </a:xfrm>
          <a:prstGeom prst="roundRect">
            <a:avLst>
              <a:gd name="adj" fmla="val 21667"/>
            </a:avLst>
          </a:prstGeom>
        </p:spPr>
        <p:txBody>
          <a:bodyPr/>
          <a:lstStyle/>
          <a:p>
            <a:pPr algn="ctr">
              <a:defRPr/>
            </a:pPr>
            <a:r>
              <a:rPr lang="cs-CZ" sz="4400" b="1" kern="0" dirty="0">
                <a:solidFill>
                  <a:srgbClr val="980035"/>
                </a:solidFill>
                <a:latin typeface="Comic Sans MS" pitchFamily="66" charset="0"/>
                <a:ea typeface="+mj-ea"/>
                <a:cs typeface="+mj-cs"/>
              </a:rPr>
              <a:t>CO JE ARITMETICKÁ POSLOUPNOST?</a:t>
            </a:r>
          </a:p>
        </p:txBody>
      </p:sp>
      <p:sp>
        <p:nvSpPr>
          <p:cNvPr id="1028" name="Text Box 67"/>
          <p:cNvSpPr txBox="1">
            <a:spLocks noChangeArrowheads="1"/>
          </p:cNvSpPr>
          <p:nvPr/>
        </p:nvSpPr>
        <p:spPr bwMode="auto">
          <a:xfrm>
            <a:off x="1166813" y="2439988"/>
            <a:ext cx="7373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080808"/>
                </a:solidFill>
              </a:rPr>
              <a:t>2,       5,       8,      11,       14,       17,       20…….        </a:t>
            </a:r>
          </a:p>
        </p:txBody>
      </p:sp>
      <p:sp>
        <p:nvSpPr>
          <p:cNvPr id="1029" name="Text Box 68"/>
          <p:cNvSpPr txBox="1">
            <a:spLocks noChangeArrowheads="1"/>
          </p:cNvSpPr>
          <p:nvPr/>
        </p:nvSpPr>
        <p:spPr bwMode="auto">
          <a:xfrm>
            <a:off x="1547813" y="2708275"/>
            <a:ext cx="473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980035"/>
                </a:solidFill>
              </a:rPr>
              <a:t>+3</a:t>
            </a:r>
          </a:p>
        </p:txBody>
      </p:sp>
      <p:sp>
        <p:nvSpPr>
          <p:cNvPr id="1030" name="Text Box 69"/>
          <p:cNvSpPr txBox="1">
            <a:spLocks noChangeArrowheads="1"/>
          </p:cNvSpPr>
          <p:nvPr/>
        </p:nvSpPr>
        <p:spPr bwMode="auto">
          <a:xfrm>
            <a:off x="2411413" y="2708275"/>
            <a:ext cx="473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980035"/>
                </a:solidFill>
              </a:rPr>
              <a:t>+3</a:t>
            </a:r>
          </a:p>
        </p:txBody>
      </p:sp>
      <p:sp>
        <p:nvSpPr>
          <p:cNvPr id="1031" name="Text Box 70"/>
          <p:cNvSpPr txBox="1">
            <a:spLocks noChangeArrowheads="1"/>
          </p:cNvSpPr>
          <p:nvPr/>
        </p:nvSpPr>
        <p:spPr bwMode="auto">
          <a:xfrm>
            <a:off x="3276600" y="2708275"/>
            <a:ext cx="473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980035"/>
                </a:solidFill>
              </a:rPr>
              <a:t>+3</a:t>
            </a:r>
          </a:p>
        </p:txBody>
      </p:sp>
      <p:sp>
        <p:nvSpPr>
          <p:cNvPr id="1032" name="Text Box 71"/>
          <p:cNvSpPr txBox="1">
            <a:spLocks noChangeArrowheads="1"/>
          </p:cNvSpPr>
          <p:nvPr/>
        </p:nvSpPr>
        <p:spPr bwMode="auto">
          <a:xfrm>
            <a:off x="4140200" y="2708275"/>
            <a:ext cx="473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980035"/>
                </a:solidFill>
              </a:rPr>
              <a:t>+3</a:t>
            </a:r>
          </a:p>
        </p:txBody>
      </p:sp>
      <p:sp>
        <p:nvSpPr>
          <p:cNvPr id="1033" name="Text Box 72"/>
          <p:cNvSpPr txBox="1">
            <a:spLocks noChangeArrowheads="1"/>
          </p:cNvSpPr>
          <p:nvPr/>
        </p:nvSpPr>
        <p:spPr bwMode="auto">
          <a:xfrm>
            <a:off x="5219700" y="2708275"/>
            <a:ext cx="473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980035"/>
                </a:solidFill>
              </a:rPr>
              <a:t>+3</a:t>
            </a:r>
          </a:p>
        </p:txBody>
      </p:sp>
      <p:sp>
        <p:nvSpPr>
          <p:cNvPr id="1034" name="Text Box 73"/>
          <p:cNvSpPr txBox="1">
            <a:spLocks noChangeArrowheads="1"/>
          </p:cNvSpPr>
          <p:nvPr/>
        </p:nvSpPr>
        <p:spPr bwMode="auto">
          <a:xfrm>
            <a:off x="6156325" y="2708275"/>
            <a:ext cx="473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980035"/>
                </a:solidFill>
              </a:rPr>
              <a:t>+3</a:t>
            </a:r>
          </a:p>
        </p:txBody>
      </p:sp>
      <p:sp>
        <p:nvSpPr>
          <p:cNvPr id="1035" name="Text Box 75"/>
          <p:cNvSpPr txBox="1">
            <a:spLocks noChangeArrowheads="1"/>
          </p:cNvSpPr>
          <p:nvPr/>
        </p:nvSpPr>
        <p:spPr bwMode="auto">
          <a:xfrm>
            <a:off x="7812088" y="2708275"/>
            <a:ext cx="487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980035"/>
                </a:solidFill>
              </a:rPr>
              <a:t>+d</a:t>
            </a:r>
          </a:p>
        </p:txBody>
      </p:sp>
      <p:sp>
        <p:nvSpPr>
          <p:cNvPr id="1036" name="Text Box 74"/>
          <p:cNvSpPr txBox="1">
            <a:spLocks noChangeArrowheads="1"/>
          </p:cNvSpPr>
          <p:nvPr/>
        </p:nvSpPr>
        <p:spPr bwMode="auto">
          <a:xfrm>
            <a:off x="428625" y="3482975"/>
            <a:ext cx="815657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 b="1">
                <a:solidFill>
                  <a:srgbClr val="080808"/>
                </a:solidFill>
              </a:rPr>
              <a:t>Definice:  </a:t>
            </a:r>
          </a:p>
          <a:p>
            <a:endParaRPr lang="cs-CZ" sz="2400" b="1">
              <a:solidFill>
                <a:srgbClr val="080808"/>
              </a:solidFill>
            </a:endParaRPr>
          </a:p>
          <a:p>
            <a:r>
              <a:rPr lang="cs-CZ" sz="2400" b="1">
                <a:solidFill>
                  <a:srgbClr val="980035"/>
                </a:solidFill>
              </a:rPr>
              <a:t>Posloupnost</a:t>
            </a:r>
            <a:r>
              <a:rPr lang="cs-CZ" sz="2400" b="1">
                <a:solidFill>
                  <a:srgbClr val="080808"/>
                </a:solidFill>
              </a:rPr>
              <a:t> </a:t>
            </a:r>
            <a:r>
              <a:rPr lang="cs-CZ" sz="2400">
                <a:solidFill>
                  <a:srgbClr val="080808"/>
                </a:solidFill>
              </a:rPr>
              <a:t>se nazývá</a:t>
            </a:r>
            <a:r>
              <a:rPr lang="cs-CZ" sz="2400" b="1">
                <a:solidFill>
                  <a:srgbClr val="080808"/>
                </a:solidFill>
              </a:rPr>
              <a:t> </a:t>
            </a:r>
            <a:r>
              <a:rPr lang="cs-CZ" sz="2400" b="1">
                <a:solidFill>
                  <a:srgbClr val="980035"/>
                </a:solidFill>
              </a:rPr>
              <a:t>aritmetická</a:t>
            </a:r>
            <a:r>
              <a:rPr lang="cs-CZ" sz="2400">
                <a:solidFill>
                  <a:srgbClr val="080808"/>
                </a:solidFill>
              </a:rPr>
              <a:t>, právě když rozdíl dvou po sobě jdoucích členů je konstantní. Tato konstanta se nazývá </a:t>
            </a:r>
            <a:r>
              <a:rPr lang="cs-CZ" sz="2400" b="1">
                <a:solidFill>
                  <a:srgbClr val="980035"/>
                </a:solidFill>
              </a:rPr>
              <a:t>diference.</a:t>
            </a:r>
            <a:endParaRPr lang="cs-CZ" sz="2400" b="1" i="1">
              <a:solidFill>
                <a:srgbClr val="980035"/>
              </a:solidFill>
            </a:endParaRPr>
          </a:p>
        </p:txBody>
      </p:sp>
      <p:graphicFrame>
        <p:nvGraphicFramePr>
          <p:cNvPr id="1026" name="Object 13"/>
          <p:cNvGraphicFramePr>
            <a:graphicFrameLocks noChangeAspect="1"/>
          </p:cNvGraphicFramePr>
          <p:nvPr/>
        </p:nvGraphicFramePr>
        <p:xfrm>
          <a:off x="4195763" y="5421313"/>
          <a:ext cx="2239962" cy="649287"/>
        </p:xfrm>
        <a:graphic>
          <a:graphicData uri="http://schemas.openxmlformats.org/presentationml/2006/ole">
            <p:oleObj spid="_x0000_s1026" name="Rovnice" r:id="rId3" imgW="787320" imgH="22860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5"/>
          <p:cNvSpPr txBox="1">
            <a:spLocks noChangeArrowheads="1"/>
          </p:cNvSpPr>
          <p:nvPr/>
        </p:nvSpPr>
        <p:spPr bwMode="auto">
          <a:xfrm>
            <a:off x="508000" y="1074738"/>
            <a:ext cx="81565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>
                <a:solidFill>
                  <a:srgbClr val="080808"/>
                </a:solidFill>
                <a:cs typeface="Arial" charset="0"/>
              </a:rPr>
              <a:t>Pro </a:t>
            </a:r>
            <a:r>
              <a:rPr lang="cs-CZ" sz="2400" i="1">
                <a:solidFill>
                  <a:srgbClr val="080808"/>
                </a:solidFill>
                <a:cs typeface="Arial" charset="0"/>
              </a:rPr>
              <a:t>n-tý</a:t>
            </a:r>
            <a:r>
              <a:rPr lang="cs-CZ" sz="2400">
                <a:solidFill>
                  <a:srgbClr val="080808"/>
                </a:solidFill>
                <a:cs typeface="Arial" charset="0"/>
              </a:rPr>
              <a:t> člen  aritmetické posloupnosti s prvním členem </a:t>
            </a:r>
            <a:r>
              <a:rPr lang="cs-CZ" sz="2400" i="1">
                <a:solidFill>
                  <a:srgbClr val="080808"/>
                </a:solidFill>
                <a:cs typeface="Arial" charset="0"/>
              </a:rPr>
              <a:t>a</a:t>
            </a:r>
            <a:r>
              <a:rPr lang="cs-CZ" sz="2400" i="1" baseline="-25000">
                <a:solidFill>
                  <a:srgbClr val="080808"/>
                </a:solidFill>
                <a:cs typeface="Arial" charset="0"/>
              </a:rPr>
              <a:t>1</a:t>
            </a:r>
            <a:r>
              <a:rPr lang="cs-CZ" sz="2400">
                <a:solidFill>
                  <a:srgbClr val="080808"/>
                </a:solidFill>
                <a:cs typeface="Arial" charset="0"/>
              </a:rPr>
              <a:t> a diferencí </a:t>
            </a:r>
            <a:r>
              <a:rPr lang="cs-CZ" sz="2400" i="1">
                <a:solidFill>
                  <a:srgbClr val="080808"/>
                </a:solidFill>
                <a:cs typeface="Arial" charset="0"/>
              </a:rPr>
              <a:t>d </a:t>
            </a:r>
            <a:r>
              <a:rPr lang="cs-CZ" sz="2400">
                <a:solidFill>
                  <a:srgbClr val="080808"/>
                </a:solidFill>
                <a:cs typeface="Arial" charset="0"/>
              </a:rPr>
              <a:t>platí:</a:t>
            </a:r>
          </a:p>
        </p:txBody>
      </p:sp>
      <p:graphicFrame>
        <p:nvGraphicFramePr>
          <p:cNvPr id="16410" name="Object 26"/>
          <p:cNvGraphicFramePr>
            <a:graphicFrameLocks noChangeAspect="1"/>
          </p:cNvGraphicFramePr>
          <p:nvPr/>
        </p:nvGraphicFramePr>
        <p:xfrm>
          <a:off x="1066800" y="2894013"/>
          <a:ext cx="6954838" cy="1490662"/>
        </p:xfrm>
        <a:graphic>
          <a:graphicData uri="http://schemas.openxmlformats.org/presentationml/2006/ole">
            <p:oleObj spid="_x0000_s2050" name="Rovnice" r:id="rId3" imgW="1066680" imgH="22860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14"/>
          <p:cNvSpPr txBox="1">
            <a:spLocks noChangeArrowheads="1"/>
          </p:cNvSpPr>
          <p:nvPr/>
        </p:nvSpPr>
        <p:spPr bwMode="auto">
          <a:xfrm>
            <a:off x="560388" y="1119188"/>
            <a:ext cx="81565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>
                <a:solidFill>
                  <a:srgbClr val="080808"/>
                </a:solidFill>
                <a:cs typeface="Arial" charset="0"/>
              </a:rPr>
              <a:t>Pro </a:t>
            </a:r>
            <a:r>
              <a:rPr lang="cs-CZ" sz="2400" i="1">
                <a:solidFill>
                  <a:srgbClr val="080808"/>
                </a:solidFill>
                <a:cs typeface="Arial" charset="0"/>
              </a:rPr>
              <a:t>r-tý</a:t>
            </a:r>
            <a:r>
              <a:rPr lang="cs-CZ" sz="2400">
                <a:solidFill>
                  <a:srgbClr val="080808"/>
                </a:solidFill>
                <a:cs typeface="Arial" charset="0"/>
              </a:rPr>
              <a:t> a </a:t>
            </a:r>
            <a:r>
              <a:rPr lang="cs-CZ" sz="2400" i="1">
                <a:solidFill>
                  <a:srgbClr val="080808"/>
                </a:solidFill>
                <a:cs typeface="Arial" charset="0"/>
              </a:rPr>
              <a:t>s-tý</a:t>
            </a:r>
            <a:r>
              <a:rPr lang="cs-CZ" sz="2400">
                <a:solidFill>
                  <a:srgbClr val="080808"/>
                </a:solidFill>
                <a:cs typeface="Arial" charset="0"/>
              </a:rPr>
              <a:t> člen aritmetické posloupnosti s diferencí </a:t>
            </a:r>
            <a:r>
              <a:rPr lang="cs-CZ" sz="2400" i="1">
                <a:solidFill>
                  <a:srgbClr val="080808"/>
                </a:solidFill>
                <a:cs typeface="Arial" charset="0"/>
              </a:rPr>
              <a:t>d </a:t>
            </a:r>
            <a:r>
              <a:rPr lang="cs-CZ" sz="2400">
                <a:solidFill>
                  <a:srgbClr val="080808"/>
                </a:solidFill>
                <a:cs typeface="Arial" charset="0"/>
              </a:rPr>
              <a:t>platí:</a:t>
            </a:r>
          </a:p>
        </p:txBody>
      </p:sp>
      <p:graphicFrame>
        <p:nvGraphicFramePr>
          <p:cNvPr id="21519" name="Object 15"/>
          <p:cNvGraphicFramePr>
            <a:graphicFrameLocks noChangeAspect="1"/>
          </p:cNvGraphicFramePr>
          <p:nvPr/>
        </p:nvGraphicFramePr>
        <p:xfrm>
          <a:off x="1279525" y="3098800"/>
          <a:ext cx="6402388" cy="1355725"/>
        </p:xfrm>
        <a:graphic>
          <a:graphicData uri="http://schemas.openxmlformats.org/presentationml/2006/ole">
            <p:oleObj spid="_x0000_s3074" name="Rovnice" r:id="rId3" imgW="1079280" imgH="22860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603250" y="1179513"/>
            <a:ext cx="81565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>
                <a:solidFill>
                  <a:srgbClr val="080808"/>
                </a:solidFill>
                <a:cs typeface="Arial" charset="0"/>
              </a:rPr>
              <a:t>Pro součet</a:t>
            </a:r>
            <a:r>
              <a:rPr lang="cs-CZ" sz="2400" i="1">
                <a:solidFill>
                  <a:srgbClr val="080808"/>
                </a:solidFill>
                <a:cs typeface="Arial" charset="0"/>
              </a:rPr>
              <a:t> s</a:t>
            </a:r>
            <a:r>
              <a:rPr lang="cs-CZ" sz="2400" i="1" baseline="-25000">
                <a:solidFill>
                  <a:srgbClr val="080808"/>
                </a:solidFill>
                <a:cs typeface="Arial" charset="0"/>
              </a:rPr>
              <a:t>n</a:t>
            </a:r>
            <a:r>
              <a:rPr lang="cs-CZ" sz="2400">
                <a:solidFill>
                  <a:srgbClr val="080808"/>
                </a:solidFill>
                <a:cs typeface="Arial" charset="0"/>
              </a:rPr>
              <a:t> prvních n členů aritmetické posloupnosti platí:</a:t>
            </a:r>
          </a:p>
        </p:txBody>
      </p:sp>
      <p:graphicFrame>
        <p:nvGraphicFramePr>
          <p:cNvPr id="45061" name="Object 5"/>
          <p:cNvGraphicFramePr>
            <a:graphicFrameLocks noChangeAspect="1"/>
          </p:cNvGraphicFramePr>
          <p:nvPr/>
        </p:nvGraphicFramePr>
        <p:xfrm>
          <a:off x="1692275" y="2684463"/>
          <a:ext cx="5586413" cy="2165350"/>
        </p:xfrm>
        <a:graphic>
          <a:graphicData uri="http://schemas.openxmlformats.org/presentationml/2006/ole">
            <p:oleObj spid="_x0000_s4098" name="Rovnice" r:id="rId3" imgW="1015920" imgH="39348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Obrázek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5725" y="1465263"/>
            <a:ext cx="6408738" cy="470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Obdélník 2"/>
          <p:cNvSpPr>
            <a:spLocks noChangeArrowheads="1"/>
          </p:cNvSpPr>
          <p:nvPr/>
        </p:nvSpPr>
        <p:spPr bwMode="auto">
          <a:xfrm>
            <a:off x="276225" y="276225"/>
            <a:ext cx="86264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/>
              <a:t>Doplň do tabulky číselné hodnoty, víš-li, že se jedná ve všech případech o aritmetickou posloupnost.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bdélník 1"/>
          <p:cNvSpPr>
            <a:spLocks noChangeArrowheads="1"/>
          </p:cNvSpPr>
          <p:nvPr/>
        </p:nvSpPr>
        <p:spPr bwMode="auto">
          <a:xfrm>
            <a:off x="266700" y="673100"/>
            <a:ext cx="86185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/>
              <a:t>Určete první člen a diferenci aritmetické posloupnosti, ve které platí: a</a:t>
            </a:r>
            <a:r>
              <a:rPr lang="cs-CZ" sz="2400" baseline="-25000"/>
              <a:t>1</a:t>
            </a:r>
            <a:r>
              <a:rPr lang="cs-CZ" sz="2400"/>
              <a:t> + a</a:t>
            </a:r>
            <a:r>
              <a:rPr lang="cs-CZ" sz="2400" baseline="-25000"/>
              <a:t>3</a:t>
            </a:r>
            <a:r>
              <a:rPr lang="cs-CZ" sz="2400"/>
              <a:t> = 2, a</a:t>
            </a:r>
            <a:r>
              <a:rPr lang="cs-CZ" sz="2400" baseline="-25000"/>
              <a:t>2</a:t>
            </a:r>
            <a:r>
              <a:rPr lang="cs-CZ" sz="2400"/>
              <a:t> + a</a:t>
            </a:r>
            <a:r>
              <a:rPr lang="cs-CZ" sz="2400" baseline="-25000"/>
              <a:t>7</a:t>
            </a:r>
            <a:r>
              <a:rPr lang="cs-CZ" sz="2400"/>
              <a:t> = -8.</a:t>
            </a:r>
          </a:p>
        </p:txBody>
      </p:sp>
      <p:sp>
        <p:nvSpPr>
          <p:cNvPr id="21507" name="TextovéPole 2"/>
          <p:cNvSpPr txBox="1">
            <a:spLocks noChangeArrowheads="1"/>
          </p:cNvSpPr>
          <p:nvPr/>
        </p:nvSpPr>
        <p:spPr bwMode="auto">
          <a:xfrm>
            <a:off x="439738" y="2501900"/>
            <a:ext cx="8340725" cy="166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cs-CZ" b="1">
                <a:solidFill>
                  <a:srgbClr val="002060"/>
                </a:solidFill>
              </a:rPr>
              <a:t>Postup řešení:</a:t>
            </a:r>
          </a:p>
          <a:p>
            <a:pPr>
              <a:lnSpc>
                <a:spcPct val="200000"/>
              </a:lnSpc>
            </a:pPr>
            <a:r>
              <a:rPr lang="cs-CZ">
                <a:solidFill>
                  <a:srgbClr val="980035"/>
                </a:solidFill>
              </a:rPr>
              <a:t>Každý člen s i vyjádříme pomocí členu </a:t>
            </a:r>
            <a:r>
              <a:rPr lang="cs-CZ" b="1">
                <a:solidFill>
                  <a:srgbClr val="980035"/>
                </a:solidFill>
              </a:rPr>
              <a:t>a</a:t>
            </a:r>
            <a:r>
              <a:rPr lang="cs-CZ" b="1" baseline="-25000">
                <a:solidFill>
                  <a:srgbClr val="980035"/>
                </a:solidFill>
              </a:rPr>
              <a:t>1</a:t>
            </a:r>
            <a:r>
              <a:rPr lang="cs-CZ">
                <a:solidFill>
                  <a:srgbClr val="980035"/>
                </a:solidFill>
              </a:rPr>
              <a:t> a diference </a:t>
            </a:r>
            <a:r>
              <a:rPr lang="cs-CZ" b="1">
                <a:solidFill>
                  <a:srgbClr val="980035"/>
                </a:solidFill>
              </a:rPr>
              <a:t>d</a:t>
            </a:r>
            <a:r>
              <a:rPr lang="cs-CZ">
                <a:solidFill>
                  <a:srgbClr val="980035"/>
                </a:solidFill>
              </a:rPr>
              <a:t> dle vztahu pro n-tý člen.</a:t>
            </a:r>
          </a:p>
          <a:p>
            <a:pPr>
              <a:lnSpc>
                <a:spcPct val="200000"/>
              </a:lnSpc>
            </a:pPr>
            <a:r>
              <a:rPr lang="cs-CZ">
                <a:solidFill>
                  <a:srgbClr val="980035"/>
                </a:solidFill>
              </a:rPr>
              <a:t>Dále pak řešíme soustavu dvou lineárních rovnic o dvou neznámých.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155575" y="212725"/>
            <a:ext cx="87820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cs-CZ" sz="2000" dirty="0">
                <a:latin typeface="+mn-lt"/>
                <a:ea typeface="Calibri" pitchFamily="34" charset="0"/>
                <a:cs typeface="Times New Roman" pitchFamily="18" charset="0"/>
              </a:rPr>
              <a:t>Délky stran pravoúhlého trojúhelníku tvoří tři po sobě jdoucí členy aritmetické posloupnosti. Obvod tohoto trojúhelníku je 96 cm. Vypočítejte délky stran.</a:t>
            </a:r>
            <a:r>
              <a:rPr lang="cs-CZ" sz="2000" dirty="0">
                <a:latin typeface="+mn-lt"/>
              </a:rPr>
              <a:t> </a:t>
            </a:r>
          </a:p>
        </p:txBody>
      </p:sp>
      <p:sp>
        <p:nvSpPr>
          <p:cNvPr id="3" name="Pravoúhlý trojúhelník 2"/>
          <p:cNvSpPr/>
          <p:nvPr/>
        </p:nvSpPr>
        <p:spPr>
          <a:xfrm>
            <a:off x="2873375" y="1587500"/>
            <a:ext cx="3854450" cy="1984375"/>
          </a:xfrm>
          <a:prstGeom prst="rtTriangl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4318000" y="3635375"/>
          <a:ext cx="469900" cy="515938"/>
        </p:xfrm>
        <a:graphic>
          <a:graphicData uri="http://schemas.openxmlformats.org/presentationml/2006/ole">
            <p:oleObj spid="_x0000_s5122" name="Rovnice" r:id="rId3" imgW="126720" imgH="139680" progId="Equation.3">
              <p:embed/>
            </p:oleObj>
          </a:graphicData>
        </a:graphic>
      </p:graphicFrame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1577975" y="2262188"/>
          <a:ext cx="1311275" cy="657225"/>
        </p:xfrm>
        <a:graphic>
          <a:graphicData uri="http://schemas.openxmlformats.org/presentationml/2006/ole">
            <p:oleObj spid="_x0000_s5123" name="Rovnice" r:id="rId4" imgW="355320" imgH="177480" progId="Equation.3">
              <p:embed/>
            </p:oleObj>
          </a:graphicData>
        </a:graphic>
      </p:graphicFrame>
      <p:graphicFrame>
        <p:nvGraphicFramePr>
          <p:cNvPr id="51205" name="Object 5"/>
          <p:cNvGraphicFramePr>
            <a:graphicFrameLocks noChangeAspect="1"/>
          </p:cNvGraphicFramePr>
          <p:nvPr/>
        </p:nvGraphicFramePr>
        <p:xfrm>
          <a:off x="4484688" y="1847850"/>
          <a:ext cx="1311275" cy="655638"/>
        </p:xfrm>
        <a:graphic>
          <a:graphicData uri="http://schemas.openxmlformats.org/presentationml/2006/ole">
            <p:oleObj spid="_x0000_s5124" name="Rovnice" r:id="rId5" imgW="355320" imgH="177480" progId="Equation.3">
              <p:embed/>
            </p:oleObj>
          </a:graphicData>
        </a:graphic>
      </p:graphicFrame>
      <p:graphicFrame>
        <p:nvGraphicFramePr>
          <p:cNvPr id="51206" name="Object 6"/>
          <p:cNvGraphicFramePr>
            <a:graphicFrameLocks noChangeAspect="1"/>
          </p:cNvGraphicFramePr>
          <p:nvPr/>
        </p:nvGraphicFramePr>
        <p:xfrm>
          <a:off x="830263" y="5508625"/>
          <a:ext cx="2239962" cy="1089025"/>
        </p:xfrm>
        <a:graphic>
          <a:graphicData uri="http://schemas.openxmlformats.org/presentationml/2006/ole">
            <p:oleObj spid="_x0000_s5125" name="Rovnice" r:id="rId6" imgW="1307880" imgH="634680" progId="Equation.3">
              <p:embed/>
            </p:oleObj>
          </a:graphicData>
        </a:graphic>
      </p:graphicFrame>
      <p:graphicFrame>
        <p:nvGraphicFramePr>
          <p:cNvPr id="51207" name="Object 7"/>
          <p:cNvGraphicFramePr>
            <a:graphicFrameLocks noChangeAspect="1"/>
          </p:cNvGraphicFramePr>
          <p:nvPr/>
        </p:nvGraphicFramePr>
        <p:xfrm>
          <a:off x="4278313" y="5465763"/>
          <a:ext cx="2717800" cy="1144587"/>
        </p:xfrm>
        <a:graphic>
          <a:graphicData uri="http://schemas.openxmlformats.org/presentationml/2006/ole">
            <p:oleObj spid="_x0000_s5126" name="Rovnice" r:id="rId7" imgW="1600200" imgH="672840" progId="Equation.3">
              <p:embed/>
            </p:oleObj>
          </a:graphicData>
        </a:graphic>
      </p:graphicFrame>
      <p:sp>
        <p:nvSpPr>
          <p:cNvPr id="10" name="TextovéPole 9"/>
          <p:cNvSpPr txBox="1">
            <a:spLocks noChangeArrowheads="1"/>
          </p:cNvSpPr>
          <p:nvPr/>
        </p:nvSpPr>
        <p:spPr bwMode="auto">
          <a:xfrm>
            <a:off x="801688" y="5097463"/>
            <a:ext cx="21859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Obvod trojúhelníku:</a:t>
            </a:r>
          </a:p>
        </p:txBody>
      </p:sp>
      <p:sp>
        <p:nvSpPr>
          <p:cNvPr id="11" name="TextovéPole 10"/>
          <p:cNvSpPr txBox="1">
            <a:spLocks noChangeArrowheads="1"/>
          </p:cNvSpPr>
          <p:nvPr/>
        </p:nvSpPr>
        <p:spPr bwMode="auto">
          <a:xfrm>
            <a:off x="4260850" y="5081588"/>
            <a:ext cx="20447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Pythagorova věta: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/>
          <p:cNvSpPr>
            <a:spLocks noChangeArrowheads="1"/>
          </p:cNvSpPr>
          <p:nvPr/>
        </p:nvSpPr>
        <p:spPr bwMode="auto">
          <a:xfrm>
            <a:off x="319088" y="920750"/>
            <a:ext cx="86233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cs-CZ" sz="3600">
                <a:ea typeface="Calibri" pitchFamily="34" charset="0"/>
                <a:cs typeface="Times New Roman" pitchFamily="18" charset="0"/>
              </a:rPr>
              <a:t>Urči součet:</a:t>
            </a:r>
          </a:p>
          <a:p>
            <a:pPr eaLnBrk="0" hangingPunct="0"/>
            <a:r>
              <a:rPr lang="cs-CZ" sz="3600">
                <a:ea typeface="Calibri" pitchFamily="34" charset="0"/>
                <a:cs typeface="Times New Roman" pitchFamily="18" charset="0"/>
              </a:rPr>
              <a:t>a) všech jednociferných přirozených čísel</a:t>
            </a:r>
            <a:endParaRPr lang="cs-CZ" sz="3600"/>
          </a:p>
          <a:p>
            <a:pPr eaLnBrk="0" hangingPunct="0"/>
            <a:r>
              <a:rPr lang="cs-CZ" sz="3600">
                <a:ea typeface="Calibri" pitchFamily="34" charset="0"/>
                <a:cs typeface="Calibri" pitchFamily="34" charset="0"/>
              </a:rPr>
              <a:t>b) všech dvouciferných sudých čísel</a:t>
            </a:r>
            <a:endParaRPr lang="cs-CZ" sz="3600"/>
          </a:p>
          <a:p>
            <a:pPr eaLnBrk="0" hangingPunct="0"/>
            <a:r>
              <a:rPr lang="cs-CZ" sz="3600">
                <a:ea typeface="Calibri" pitchFamily="34" charset="0"/>
                <a:cs typeface="Calibri" pitchFamily="34" charset="0"/>
              </a:rPr>
              <a:t>c) všech trojciferných násobků čísla 7</a:t>
            </a:r>
            <a:endParaRPr lang="cs-CZ" sz="36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defaul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</Template>
  <TotalTime>734</TotalTime>
  <Words>229</Words>
  <Application>Microsoft Office PowerPoint</Application>
  <PresentationFormat>Předvádění na obrazovce (4:3)</PresentationFormat>
  <Paragraphs>31</Paragraphs>
  <Slides>10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7" baseType="lpstr">
      <vt:lpstr>Arial</vt:lpstr>
      <vt:lpstr>Calibri</vt:lpstr>
      <vt:lpstr>Comic Sans MS</vt:lpstr>
      <vt:lpstr>Times New Roman</vt:lpstr>
      <vt:lpstr>default</vt:lpstr>
      <vt:lpstr>Motiv sady Office</vt:lpstr>
      <vt:lpstr>Editor rovnic 3.0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KONEC PREZENTACE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Marek Lorenc</dc:creator>
  <cp:lastModifiedBy>admin</cp:lastModifiedBy>
  <cp:revision>251</cp:revision>
  <dcterms:created xsi:type="dcterms:W3CDTF">2006-04-11T14:56:58Z</dcterms:created>
  <dcterms:modified xsi:type="dcterms:W3CDTF">2012-04-19T07:09:20Z</dcterms:modified>
</cp:coreProperties>
</file>